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408" r:id="rId3"/>
    <p:sldId id="427" r:id="rId4"/>
    <p:sldId id="428" r:id="rId5"/>
    <p:sldId id="429" r:id="rId6"/>
    <p:sldId id="430" r:id="rId7"/>
    <p:sldId id="258" r:id="rId8"/>
    <p:sldId id="257" r:id="rId9"/>
    <p:sldId id="263" r:id="rId10"/>
    <p:sldId id="264" r:id="rId11"/>
    <p:sldId id="380" r:id="rId12"/>
    <p:sldId id="410" r:id="rId13"/>
    <p:sldId id="395" r:id="rId14"/>
    <p:sldId id="411" r:id="rId15"/>
    <p:sldId id="382" r:id="rId16"/>
    <p:sldId id="409" r:id="rId17"/>
    <p:sldId id="423" r:id="rId18"/>
    <p:sldId id="412" r:id="rId19"/>
    <p:sldId id="413" r:id="rId20"/>
    <p:sldId id="418" r:id="rId21"/>
    <p:sldId id="419" r:id="rId22"/>
    <p:sldId id="414" r:id="rId23"/>
    <p:sldId id="415" r:id="rId24"/>
    <p:sldId id="424" r:id="rId25"/>
    <p:sldId id="425" r:id="rId26"/>
    <p:sldId id="416" r:id="rId27"/>
    <p:sldId id="417" r:id="rId28"/>
    <p:sldId id="426" r:id="rId29"/>
    <p:sldId id="432" r:id="rId30"/>
    <p:sldId id="261" r:id="rId31"/>
    <p:sldId id="329" r:id="rId32"/>
    <p:sldId id="259" r:id="rId3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78" roundtripDataSignature="AMtx7mh2+CB7AwAKHevBYi6hg66TyKQMEg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186062B-CF97-CD71-5A85-9B4FD42F42A3}" name="FERNANDO IGNACIO DIAZ SANCHEZ" initials="FIDS" userId="S::fidiaz@utp.edu.pe::ba36fe69-f35f-4358-9126-4b1eb463af6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99"/>
    <a:srgbClr val="F2A36E"/>
    <a:srgbClr val="00CC99"/>
    <a:srgbClr val="F7F7F7"/>
    <a:srgbClr val="00CC66"/>
    <a:srgbClr val="FBE5D6"/>
    <a:srgbClr val="8FFFE2"/>
    <a:srgbClr val="FF00FF"/>
    <a:srgbClr val="00A87C"/>
    <a:srgbClr val="BA76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5" autoAdjust="0"/>
    <p:restoredTop sz="84324" autoAdjust="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83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78" Type="http://customschemas.google.com/relationships/presentationmetadata" Target="meta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sv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3107584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40978827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819eedc26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g7819eedc26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Respuestas: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lphaUcPeriod"/>
            </a:pPr>
            <a:r>
              <a:rPr lang="es-ES" dirty="0"/>
              <a:t>Identificador del arreglo (nombre de la variable o nombre del arreglo)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lphaUcPeriod"/>
            </a:pPr>
            <a:r>
              <a:rPr lang="es-ES" dirty="0"/>
              <a:t>Elementos o valores del arreglo.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lphaUcPeriod"/>
            </a:pPr>
            <a:r>
              <a:rPr lang="es-ES" dirty="0"/>
              <a:t>Índices o posiciones.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lphaUcPeriod"/>
            </a:pPr>
            <a:r>
              <a:rPr lang="es-ES" dirty="0"/>
              <a:t>Longitud, tamaño o número de elementos del arreglo.</a:t>
            </a:r>
            <a:endParaRPr dirty="0"/>
          </a:p>
        </p:txBody>
      </p:sp>
      <p:sp>
        <p:nvSpPr>
          <p:cNvPr id="67" name="Google Shape;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56568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482977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3276272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2331677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https://i.pinimg.com/736x/bc/89/ad/bc89ad92528fcb93c4e8c101f4336052--table-of-contents-template-templates-for-powerpoint.jpg</a:t>
            </a:r>
          </a:p>
        </p:txBody>
      </p:sp>
    </p:spTree>
    <p:extLst>
      <p:ext uri="{BB962C8B-B14F-4D97-AF65-F5344CB8AC3E}">
        <p14:creationId xmlns:p14="http://schemas.microsoft.com/office/powerpoint/2010/main" val="35533016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23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19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1">
                <a:latin typeface="Helvetica" pitchFamily="2" charset="0"/>
                <a:ea typeface="Helvetica" pitchFamily="2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ubTitle" idx="1"/>
          </p:nvPr>
        </p:nvSpPr>
        <p:spPr>
          <a:xfrm>
            <a:off x="1524000" y="3178688"/>
            <a:ext cx="9144000" cy="50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Helvetica" pitchFamily="2" charset="0"/>
                <a:ea typeface="Helvetica" pitchFamily="2" charset="0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F22F04-4BC9-41E2-B353-830397417302}"/>
              </a:ext>
            </a:extLst>
          </p:cNvPr>
          <p:cNvSpPr/>
          <p:nvPr userDrawn="1"/>
        </p:nvSpPr>
        <p:spPr>
          <a:xfrm>
            <a:off x="4058520" y="5231177"/>
            <a:ext cx="4063504" cy="936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pic>
        <p:nvPicPr>
          <p:cNvPr id="5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4E2C1613-F647-4454-932D-F9B6B9380A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555" y="5135036"/>
            <a:ext cx="4173573" cy="109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ntenido con título">
  <p:cSld name="3_Contenido con título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ontenido con título">
  <p:cSld name="4_Contenido con título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ontenido con título">
  <p:cSld name="5_Contenido con título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ontenido con título">
  <p:cSld name="6_Contenido con título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ontenido con título">
  <p:cSld name="7_Contenido con títul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Contenido con título">
  <p:cSld name="8_Contenido con títul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ontenido con título">
  <p:cSld name="9_Contenido con título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Contenido con título">
  <p:cSld name="10_Contenido con título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29555-3685-4E25-8B53-D766AA066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649" y="429863"/>
            <a:ext cx="10150151" cy="785528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D3052C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8F942-990C-4C84-A1C3-F5F0BCBF93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‹#›</a:t>
            </a:fld>
            <a:endParaRPr lang="es-PE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68538E7-9E81-474C-AD3B-32C2198C15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49" y="1436914"/>
            <a:ext cx="10150151" cy="4782911"/>
          </a:xfrm>
        </p:spPr>
        <p:txBody>
          <a:bodyPr/>
          <a:lstStyle>
            <a:lvl1pPr>
              <a:lnSpc>
                <a:spcPct val="100000"/>
              </a:lnSpc>
              <a:defRPr>
                <a:latin typeface="Helvetica" pitchFamily="2" charset="0"/>
              </a:defRPr>
            </a:lvl1pPr>
            <a:lvl2pPr>
              <a:lnSpc>
                <a:spcPct val="100000"/>
              </a:lnSpc>
              <a:defRPr>
                <a:latin typeface="Helvetica" pitchFamily="2" charset="0"/>
              </a:defRPr>
            </a:lvl2pPr>
            <a:lvl3pPr>
              <a:lnSpc>
                <a:spcPct val="100000"/>
              </a:lnSpc>
              <a:defRPr>
                <a:latin typeface="Helvetica" pitchFamily="2" charset="0"/>
              </a:defRPr>
            </a:lvl3pPr>
            <a:lvl4pPr>
              <a:lnSpc>
                <a:spcPct val="100000"/>
              </a:lnSpc>
              <a:defRPr>
                <a:latin typeface="Helvetica" pitchFamily="2" charset="0"/>
              </a:defRPr>
            </a:lvl4pPr>
            <a:lvl5pPr>
              <a:lnSpc>
                <a:spcPct val="100000"/>
              </a:lnSpc>
              <a:defRPr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2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322DE48A-2D4F-4873-8D66-AF7F3593CA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6428" y="136525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83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preserve="1" userDrawn="1">
  <p:cSld name="2_Solo el título"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240F2624-FBFA-46AE-9892-D42C673614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41009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35F4D67-4966-C21F-A09E-7658BEBF9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8217"/>
            <a:ext cx="10515600" cy="4959927"/>
          </a:xfrm>
        </p:spPr>
        <p:txBody>
          <a:bodyPr/>
          <a:lstStyle>
            <a:lvl1pPr algn="ctr">
              <a:defRPr b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667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67" y="0"/>
            <a:ext cx="121870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D22FCA6-0FCB-4C91-BEC5-A93A5D856507}"/>
              </a:ext>
            </a:extLst>
          </p:cNvPr>
          <p:cNvSpPr/>
          <p:nvPr userDrawn="1"/>
        </p:nvSpPr>
        <p:spPr>
          <a:xfrm>
            <a:off x="8713694" y="0"/>
            <a:ext cx="3478306" cy="1461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Google Shape;20;p9"/>
          <p:cNvSpPr txBox="1">
            <a:spLocks noGrp="1"/>
          </p:cNvSpPr>
          <p:nvPr>
            <p:ph type="body" idx="1"/>
          </p:nvPr>
        </p:nvSpPr>
        <p:spPr>
          <a:xfrm>
            <a:off x="831850" y="469339"/>
            <a:ext cx="10515600" cy="562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9"/>
          <p:cNvSpPr txBox="1"/>
          <p:nvPr/>
        </p:nvSpPr>
        <p:spPr>
          <a:xfrm>
            <a:off x="831850" y="6457444"/>
            <a:ext cx="105156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Datos/Observaciones</a:t>
            </a:r>
            <a:endParaRPr/>
          </a:p>
        </p:txBody>
      </p:sp>
      <p:pic>
        <p:nvPicPr>
          <p:cNvPr id="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1B93EADB-A85F-4945-BEEA-1073EED2962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22286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>
  <p:cSld name="Encabezado de secció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5ECD6E-A13D-41C4-A8AA-AC936BA167FF}"/>
              </a:ext>
            </a:extLst>
          </p:cNvPr>
          <p:cNvSpPr/>
          <p:nvPr userDrawn="1"/>
        </p:nvSpPr>
        <p:spPr>
          <a:xfrm>
            <a:off x="8713694" y="0"/>
            <a:ext cx="3478306" cy="1461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Google Shape;24;p10"/>
          <p:cNvSpPr txBox="1">
            <a:spLocks noGrp="1"/>
          </p:cNvSpPr>
          <p:nvPr>
            <p:ph type="body" idx="1"/>
          </p:nvPr>
        </p:nvSpPr>
        <p:spPr>
          <a:xfrm>
            <a:off x="831850" y="469339"/>
            <a:ext cx="10515600" cy="562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2"/>
          </p:nvPr>
        </p:nvSpPr>
        <p:spPr>
          <a:xfrm>
            <a:off x="831850" y="6382418"/>
            <a:ext cx="10515600" cy="274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6" name="Picture 2" descr="Inicio – 10 - Universidad Tecnológica del Perú - UTP – Colegio Anglo  Americano Prescott">
            <a:extLst>
              <a:ext uri="{FF2B5EF4-FFF2-40B4-BE49-F238E27FC236}">
                <a16:creationId xmlns:a16="http://schemas.microsoft.com/office/drawing/2014/main" id="{E630A3B5-109D-4437-9425-DCBCCE7F66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847" y="122286"/>
            <a:ext cx="1559859" cy="40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olo el título">
  <p:cSld name="1_Solo el título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39" y="0"/>
            <a:ext cx="1218072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>
  <p:cSld name="Contenido con título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3" y="0"/>
            <a:ext cx="121819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ido con título">
  <p:cSld name="1_Contenido con título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ontenido con título">
  <p:cSld name="2_Contenido con título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52"/>
            <a:ext cx="12192000" cy="685729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 sz="32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5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D3052C"/>
          </a:solidFill>
          <a:latin typeface="Helvetica" pitchFamily="2" charset="0"/>
          <a:ea typeface="Helvetica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Helvetica" pitchFamily="2" charset="0"/>
          <a:ea typeface="Helvetica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876E9D0-D0F1-5B0E-7886-75A77C280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F66C8B-894E-49C8-97F0-0500C46A7D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361" y="1029710"/>
            <a:ext cx="7361383" cy="1936426"/>
          </a:xfrm>
        </p:spPr>
        <p:txBody>
          <a:bodyPr/>
          <a:lstStyle/>
          <a:p>
            <a:pPr algn="l"/>
            <a:r>
              <a:rPr lang="es-ES" dirty="0">
                <a:solidFill>
                  <a:schemeClr val="bg1"/>
                </a:solidFill>
              </a:rPr>
              <a:t>Taller de Programación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77311F-912E-F29A-7CC2-5367F66BE2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114"/>
          <a:stretch/>
        </p:blipFill>
        <p:spPr>
          <a:xfrm>
            <a:off x="653361" y="5419035"/>
            <a:ext cx="2528344" cy="8399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EBC89A-FF84-877C-D866-0A9D5D51CC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l="66576"/>
          <a:stretch/>
        </p:blipFill>
        <p:spPr>
          <a:xfrm>
            <a:off x="3208204" y="5419034"/>
            <a:ext cx="1282645" cy="8399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3B98E4C-CEFA-1581-AF50-FEF751C6337A}"/>
              </a:ext>
            </a:extLst>
          </p:cNvPr>
          <p:cNvSpPr/>
          <p:nvPr/>
        </p:nvSpPr>
        <p:spPr>
          <a:xfrm>
            <a:off x="803564" y="3186545"/>
            <a:ext cx="720435" cy="14778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110DC5-E042-6864-A9C7-29E21EDB9714}"/>
              </a:ext>
            </a:extLst>
          </p:cNvPr>
          <p:cNvSpPr txBox="1"/>
          <p:nvPr/>
        </p:nvSpPr>
        <p:spPr>
          <a:xfrm>
            <a:off x="-4618" y="6627169"/>
            <a:ext cx="773545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de: https://images.wallpapersden.com/image/download/cool-4k-pattern_bGduZWyUmZqaraWkpJRobWllrWdma2U.jpg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7613-AEC1-4435-8375-CCB96C0E8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157" y="429863"/>
            <a:ext cx="10665643" cy="785528"/>
          </a:xfrm>
        </p:spPr>
        <p:txBody>
          <a:bodyPr/>
          <a:lstStyle/>
          <a:p>
            <a:r>
              <a:rPr lang="es-ES" dirty="0"/>
              <a:t>Utilidad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4C16D3-358F-4224-9D29-22D3C58B56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10</a:t>
            </a:fld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0B77D-CEBE-2C98-CAEE-95363F3396D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8158" y="1436914"/>
            <a:ext cx="10463062" cy="4782911"/>
          </a:xfrm>
        </p:spPr>
        <p:txBody>
          <a:bodyPr>
            <a:normAutofit/>
          </a:bodyPr>
          <a:lstStyle/>
          <a:p>
            <a:pPr marL="50800" indent="0">
              <a:buNone/>
            </a:pPr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Observa la imagen y responde:</a:t>
            </a:r>
          </a:p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¿Qué tipo de documento es?​</a:t>
            </a:r>
          </a:p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¿Porqué crees que aún existen </a:t>
            </a:r>
            <a:br>
              <a:rPr lang="es-ES" sz="24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este tipo de documentos?​</a:t>
            </a:r>
          </a:p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¿Cuántas partes tiene el documento?​</a:t>
            </a:r>
          </a:p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¿Alguna parte del documento tiene un patrón similar? ¿Cuál?​</a:t>
            </a:r>
          </a:p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¿Cómo te podría servir en tu futuro profesional elaborar Reportes ASCII utilizando arreglos?​</a:t>
            </a: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98B822-51C5-52A1-4285-E6E96F77F7EE}"/>
              </a:ext>
            </a:extLst>
          </p:cNvPr>
          <p:cNvSpPr txBox="1"/>
          <p:nvPr/>
        </p:nvSpPr>
        <p:spPr>
          <a:xfrm>
            <a:off x="838200" y="5439033"/>
            <a:ext cx="707154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buNone/>
            </a:pPr>
            <a:r>
              <a:rPr lang="en-US" sz="2800" b="1" dirty="0" err="1">
                <a:solidFill>
                  <a:srgbClr val="0E7D73"/>
                </a:solidFill>
                <a:latin typeface="Helvetica" pitchFamily="2" charset="0"/>
              </a:rPr>
              <a:t>Desarrollar</a:t>
            </a:r>
            <a:r>
              <a:rPr lang="en-US" sz="2800" b="1" dirty="0">
                <a:latin typeface="Helvetica" pitchFamily="2" charset="0"/>
              </a:rPr>
              <a:t> </a:t>
            </a:r>
            <a:r>
              <a:rPr lang="en-US" sz="2800" b="1" dirty="0" err="1">
                <a:solidFill>
                  <a:srgbClr val="CC7832"/>
                </a:solidFill>
                <a:latin typeface="Helvetica" pitchFamily="2" charset="0"/>
              </a:rPr>
              <a:t>reportes</a:t>
            </a:r>
            <a:r>
              <a:rPr lang="en-US" sz="2800" b="1" dirty="0">
                <a:solidFill>
                  <a:srgbClr val="CC7832"/>
                </a:solidFill>
                <a:latin typeface="Helvetica" pitchFamily="2" charset="0"/>
              </a:rPr>
              <a:t> ASCII </a:t>
            </a:r>
            <a:r>
              <a:rPr lang="en-US" sz="2800" b="1" dirty="0" err="1">
                <a:solidFill>
                  <a:srgbClr val="CC7832"/>
                </a:solidFill>
                <a:latin typeface="Helvetica" pitchFamily="2" charset="0"/>
              </a:rPr>
              <a:t>usando</a:t>
            </a:r>
            <a:r>
              <a:rPr lang="en-US" sz="2800" b="1" dirty="0">
                <a:solidFill>
                  <a:srgbClr val="CC7832"/>
                </a:solidFill>
                <a:latin typeface="Helvetica" pitchFamily="2" charset="0"/>
              </a:rPr>
              <a:t> </a:t>
            </a:r>
            <a:r>
              <a:rPr lang="en-US" sz="2800" b="1" dirty="0" err="1">
                <a:solidFill>
                  <a:srgbClr val="CC7832"/>
                </a:solidFill>
                <a:latin typeface="Helvetica" pitchFamily="2" charset="0"/>
              </a:rPr>
              <a:t>arreglos</a:t>
            </a:r>
            <a:r>
              <a:rPr lang="en-US" sz="2800" b="1" dirty="0">
                <a:solidFill>
                  <a:srgbClr val="CC7832"/>
                </a:solidFill>
                <a:latin typeface="Helvetica" pitchFamily="2" charset="0"/>
              </a:rPr>
              <a:t> </a:t>
            </a:r>
            <a:r>
              <a:rPr lang="en-US" sz="2800" b="1" dirty="0" err="1">
                <a:latin typeface="Helvetica" pitchFamily="2" charset="0"/>
              </a:rPr>
              <a:t>en</a:t>
            </a:r>
            <a:r>
              <a:rPr lang="en-US" sz="2800" b="1" dirty="0">
                <a:latin typeface="Helvetica" pitchFamily="2" charset="0"/>
              </a:rPr>
              <a:t> Java</a:t>
            </a:r>
            <a:endParaRPr lang="es-ES" sz="2800" b="1" dirty="0">
              <a:latin typeface="Helvetica" pitchFamily="2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EEBAEA1-4499-B523-86AA-5D91895B7A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9941" y="1102424"/>
            <a:ext cx="4998086" cy="232820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246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11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Declaración, creación e inicialización 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Acceso y recorrido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Operaciones con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65CD69B-F2C3-3271-5030-CECFF811249A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FBD336F-ED30-7D7B-AC96-CBA74C9D5252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6AE475-23F3-A68E-2F35-587F8F4C6088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7007E73-47BD-8BA0-B16E-ADA87CDC5C5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paralelos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7406917-DE6F-B649-59B2-2E181289D63F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E543963-49F4-0D94-A301-6B301C60597E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45BECF2-8B0B-B4A4-A151-7C775BDECBBA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C3894CE-ED59-8E46-E511-FB1F50D5CA3E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307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12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Acceso y recorrido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Operaciones con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65CD69B-F2C3-3271-5030-CECFF811249A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FBD336F-ED30-7D7B-AC96-CBA74C9D5252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6AE475-23F3-A68E-2F35-587F8F4C6088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7007E73-47BD-8BA0-B16E-ADA87CDC5C5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paralelos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7406917-DE6F-B649-59B2-2E181289D63F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E543963-49F4-0D94-A301-6B301C60597E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45BECF2-8B0B-B4A4-A151-7C775BDECBBA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C3894CE-ED59-8E46-E511-FB1F50D5CA3E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F54D3A4-275A-AD5B-EBE4-E43E1C5FE50A}"/>
              </a:ext>
            </a:extLst>
          </p:cNvPr>
          <p:cNvSpPr/>
          <p:nvPr/>
        </p:nvSpPr>
        <p:spPr>
          <a:xfrm>
            <a:off x="2483651" y="683513"/>
            <a:ext cx="7722218" cy="559961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Declaración, creación e inicialización 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254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CB2668CE-C5FC-5C1E-C6EB-EB959321E9A8}"/>
              </a:ext>
            </a:extLst>
          </p:cNvPr>
          <p:cNvSpPr/>
          <p:nvPr/>
        </p:nvSpPr>
        <p:spPr>
          <a:xfrm>
            <a:off x="3951239" y="4360172"/>
            <a:ext cx="6752556" cy="21511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DFB0650-61CD-9544-88E9-2CF68D56455E}"/>
              </a:ext>
            </a:extLst>
          </p:cNvPr>
          <p:cNvSpPr/>
          <p:nvPr/>
        </p:nvSpPr>
        <p:spPr>
          <a:xfrm>
            <a:off x="3979150" y="1728316"/>
            <a:ext cx="6752556" cy="19068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66C3EF-5D84-4CA1-A49C-42748C91D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Declaración, creación, inicialización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662C6-2911-4CF7-8D3C-003C85D6C4D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296058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13</a:t>
            </a:fld>
            <a:endParaRPr lang="es-P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770F16F-F121-84F9-5675-DD0B133A83B9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3821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rgbClr val="A36AAE"/>
                </a:solidFill>
              </a:rPr>
              <a:t>1. Declaración, creación e inicialización (repaso)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43253E-EC19-8661-5B8C-C96E853102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7158" y="1972459"/>
            <a:ext cx="4257897" cy="374571"/>
          </a:xfrm>
          <a:prstGeom prst="round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double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precios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double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];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C421B0-21D5-ED6C-36B7-27CC92816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7158" y="4607206"/>
            <a:ext cx="5420700" cy="646986"/>
          </a:xfrm>
          <a:prstGeom prst="round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double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precios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CED0D6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{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25.5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12.0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38.0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11.6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49.0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32.0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DB198A-4BB6-B002-3241-36A499C7B155}"/>
              </a:ext>
            </a:extLst>
          </p:cNvPr>
          <p:cNvSpPr txBox="1"/>
          <p:nvPr/>
        </p:nvSpPr>
        <p:spPr>
          <a:xfrm>
            <a:off x="1336404" y="2850335"/>
            <a:ext cx="167450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Formas de crear un arreglo en Java</a:t>
            </a: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6C9D2E-0552-F9E5-EBA0-93048084CEFE}"/>
              </a:ext>
            </a:extLst>
          </p:cNvPr>
          <p:cNvSpPr txBox="1"/>
          <p:nvPr/>
        </p:nvSpPr>
        <p:spPr>
          <a:xfrm>
            <a:off x="3960886" y="1258080"/>
            <a:ext cx="29626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Utilizando </a:t>
            </a:r>
            <a:r>
              <a:rPr lang="es-ES" sz="2400" b="1" dirty="0">
                <a:solidFill>
                  <a:schemeClr val="bg1">
                    <a:lumMod val="50000"/>
                  </a:schemeClr>
                </a:solidFill>
              </a:rPr>
              <a:t>new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C1D8BB-F6CA-20E8-DCE1-F9111FF088ED}"/>
              </a:ext>
            </a:extLst>
          </p:cNvPr>
          <p:cNvSpPr txBox="1"/>
          <p:nvPr/>
        </p:nvSpPr>
        <p:spPr>
          <a:xfrm>
            <a:off x="3960886" y="3884700"/>
            <a:ext cx="35169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Inicializando el arreglo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EBEF934-28A9-37B1-0547-804202F79E01}"/>
              </a:ext>
            </a:extLst>
          </p:cNvPr>
          <p:cNvGrpSpPr/>
          <p:nvPr/>
        </p:nvGrpSpPr>
        <p:grpSpPr>
          <a:xfrm>
            <a:off x="4126563" y="2662616"/>
            <a:ext cx="6223285" cy="806234"/>
            <a:chOff x="4126563" y="2572184"/>
            <a:chExt cx="6223285" cy="80623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EC2CD8B-2954-194F-8548-EE669935CDA5}"/>
                </a:ext>
              </a:extLst>
            </p:cNvPr>
            <p:cNvGrpSpPr/>
            <p:nvPr/>
          </p:nvGrpSpPr>
          <p:grpSpPr>
            <a:xfrm>
              <a:off x="5190712" y="2572184"/>
              <a:ext cx="5159136" cy="486000"/>
              <a:chOff x="3924717" y="3185649"/>
              <a:chExt cx="5159136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9194BF7-F282-432C-F3A8-448BEC7D2FBB}"/>
                  </a:ext>
                </a:extLst>
              </p:cNvPr>
              <p:cNvSpPr/>
              <p:nvPr/>
            </p:nvSpPr>
            <p:spPr>
              <a:xfrm>
                <a:off x="3924717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0.0</a:t>
                </a:r>
                <a:endParaRPr lang="en-US" sz="1800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9E88569-F59E-F9B4-C842-2134636E29D3}"/>
                  </a:ext>
                </a:extLst>
              </p:cNvPr>
              <p:cNvSpPr/>
              <p:nvPr/>
            </p:nvSpPr>
            <p:spPr>
              <a:xfrm>
                <a:off x="4569609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0.0</a:t>
                </a:r>
                <a:endParaRPr lang="en-US" sz="1800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360D59D-E262-40B4-83DB-404093F504E7}"/>
                  </a:ext>
                </a:extLst>
              </p:cNvPr>
              <p:cNvSpPr/>
              <p:nvPr/>
            </p:nvSpPr>
            <p:spPr>
              <a:xfrm>
                <a:off x="5214501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0.0</a:t>
                </a:r>
                <a:endParaRPr lang="en-US" sz="1800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A63C9A71-607A-1194-5AF7-5CE5630320AC}"/>
                  </a:ext>
                </a:extLst>
              </p:cNvPr>
              <p:cNvSpPr/>
              <p:nvPr/>
            </p:nvSpPr>
            <p:spPr>
              <a:xfrm>
                <a:off x="5859393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0.0</a:t>
                </a:r>
                <a:endParaRPr lang="en-US" sz="1800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748093EB-D639-6A80-D1FD-E84B46A1B640}"/>
                  </a:ext>
                </a:extLst>
              </p:cNvPr>
              <p:cNvSpPr/>
              <p:nvPr/>
            </p:nvSpPr>
            <p:spPr>
              <a:xfrm>
                <a:off x="6504285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0.0</a:t>
                </a:r>
                <a:endParaRPr lang="en-US" sz="1800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12CEAC5-A87F-4D7D-0F78-E8E27451EC89}"/>
                  </a:ext>
                </a:extLst>
              </p:cNvPr>
              <p:cNvSpPr/>
              <p:nvPr/>
            </p:nvSpPr>
            <p:spPr>
              <a:xfrm>
                <a:off x="7149177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0.0</a:t>
                </a:r>
                <a:endParaRPr lang="en-US" sz="1800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74DBB390-CBAE-0638-4C76-D36BBFAF0E31}"/>
                  </a:ext>
                </a:extLst>
              </p:cNvPr>
              <p:cNvSpPr/>
              <p:nvPr/>
            </p:nvSpPr>
            <p:spPr>
              <a:xfrm>
                <a:off x="7794069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0.0</a:t>
                </a:r>
                <a:endParaRPr lang="en-US" sz="1800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EEADAECE-1346-FC82-6370-E3CFAE2E523C}"/>
                  </a:ext>
                </a:extLst>
              </p:cNvPr>
              <p:cNvSpPr/>
              <p:nvPr/>
            </p:nvSpPr>
            <p:spPr>
              <a:xfrm>
                <a:off x="8438961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0.0</a:t>
                </a:r>
                <a:endParaRPr lang="en-US" sz="1800" dirty="0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D5082BA-67C3-3BE7-6531-BD35540C566C}"/>
                </a:ext>
              </a:extLst>
            </p:cNvPr>
            <p:cNvSpPr txBox="1"/>
            <p:nvPr/>
          </p:nvSpPr>
          <p:spPr>
            <a:xfrm>
              <a:off x="5335090" y="3101419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0</a:t>
              </a:r>
              <a:endParaRPr lang="en-US" sz="12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67B307C-E9AF-1FC1-2A5D-9E470A474787}"/>
                </a:ext>
              </a:extLst>
            </p:cNvPr>
            <p:cNvSpPr txBox="1"/>
            <p:nvPr/>
          </p:nvSpPr>
          <p:spPr>
            <a:xfrm>
              <a:off x="6004045" y="3101419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1</a:t>
              </a:r>
              <a:endParaRPr lang="en-US" sz="12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568F433-DEB1-1A9D-05A2-4C0C998400FE}"/>
                </a:ext>
              </a:extLst>
            </p:cNvPr>
            <p:cNvSpPr txBox="1"/>
            <p:nvPr/>
          </p:nvSpPr>
          <p:spPr>
            <a:xfrm>
              <a:off x="6665781" y="3101418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2</a:t>
              </a:r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8CD5546-741D-0395-31AF-D425C8C9FF90}"/>
                </a:ext>
              </a:extLst>
            </p:cNvPr>
            <p:cNvSpPr txBox="1"/>
            <p:nvPr/>
          </p:nvSpPr>
          <p:spPr>
            <a:xfrm>
              <a:off x="7327517" y="3101418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3</a:t>
              </a:r>
              <a:endParaRPr lang="en-US" sz="12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017FD65-1FD9-F4C4-36FC-9A13C7D89327}"/>
                </a:ext>
              </a:extLst>
            </p:cNvPr>
            <p:cNvSpPr txBox="1"/>
            <p:nvPr/>
          </p:nvSpPr>
          <p:spPr>
            <a:xfrm>
              <a:off x="7996472" y="3101418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4</a:t>
              </a:r>
              <a:endParaRPr lang="en-US" sz="12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314DDD8-5B40-7034-59C3-641193D10AB9}"/>
                </a:ext>
              </a:extLst>
            </p:cNvPr>
            <p:cNvSpPr txBox="1"/>
            <p:nvPr/>
          </p:nvSpPr>
          <p:spPr>
            <a:xfrm>
              <a:off x="8658208" y="3101417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5</a:t>
              </a:r>
              <a:endParaRPr lang="en-US" sz="12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602B3FD-A99F-CD19-3C88-0FDAF8E978F4}"/>
                </a:ext>
              </a:extLst>
            </p:cNvPr>
            <p:cNvSpPr txBox="1"/>
            <p:nvPr/>
          </p:nvSpPr>
          <p:spPr>
            <a:xfrm>
              <a:off x="9242148" y="3101417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6</a:t>
              </a:r>
              <a:endParaRPr lang="en-US" sz="12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3AC397B-D20F-6F5C-454D-6A0E2E89C840}"/>
                </a:ext>
              </a:extLst>
            </p:cNvPr>
            <p:cNvSpPr txBox="1"/>
            <p:nvPr/>
          </p:nvSpPr>
          <p:spPr>
            <a:xfrm>
              <a:off x="9911103" y="3101417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7</a:t>
              </a:r>
              <a:endParaRPr lang="en-US" sz="120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AC25C08-8479-385E-8959-733DA5B7AB0B}"/>
                </a:ext>
              </a:extLst>
            </p:cNvPr>
            <p:cNvSpPr txBox="1"/>
            <p:nvPr/>
          </p:nvSpPr>
          <p:spPr>
            <a:xfrm>
              <a:off x="4126563" y="2665669"/>
              <a:ext cx="9243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precios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371EC22-0EAC-0672-1D8F-3A523AE4E18B}"/>
              </a:ext>
            </a:extLst>
          </p:cNvPr>
          <p:cNvGrpSpPr/>
          <p:nvPr/>
        </p:nvGrpSpPr>
        <p:grpSpPr>
          <a:xfrm>
            <a:off x="4173391" y="5562273"/>
            <a:ext cx="4933501" cy="829968"/>
            <a:chOff x="4173391" y="5491937"/>
            <a:chExt cx="4933501" cy="82996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FC25DA6-FA79-C721-D2A1-4545FA70D868}"/>
                </a:ext>
              </a:extLst>
            </p:cNvPr>
            <p:cNvGrpSpPr/>
            <p:nvPr/>
          </p:nvGrpSpPr>
          <p:grpSpPr>
            <a:xfrm>
              <a:off x="5237540" y="5491937"/>
              <a:ext cx="3869352" cy="487262"/>
              <a:chOff x="3924717" y="3185649"/>
              <a:chExt cx="3869352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65A6AB40-D336-0730-308C-06BD80D54A92}"/>
                  </a:ext>
                </a:extLst>
              </p:cNvPr>
              <p:cNvSpPr/>
              <p:nvPr/>
            </p:nvSpPr>
            <p:spPr>
              <a:xfrm>
                <a:off x="3924717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25.5</a:t>
                </a:r>
                <a:endParaRPr lang="en-US" sz="1800" dirty="0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D6F3666C-0E0B-D4D8-1193-B80623B3F6E3}"/>
                  </a:ext>
                </a:extLst>
              </p:cNvPr>
              <p:cNvSpPr/>
              <p:nvPr/>
            </p:nvSpPr>
            <p:spPr>
              <a:xfrm>
                <a:off x="4569609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12.0</a:t>
                </a:r>
                <a:endParaRPr lang="en-US" sz="1800" dirty="0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12F47C43-587D-1601-408B-38A55705982B}"/>
                  </a:ext>
                </a:extLst>
              </p:cNvPr>
              <p:cNvSpPr/>
              <p:nvPr/>
            </p:nvSpPr>
            <p:spPr>
              <a:xfrm>
                <a:off x="5214501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38.0</a:t>
                </a:r>
                <a:endParaRPr lang="en-US" sz="1800" dirty="0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8CB3452D-A79D-40C8-6DCF-BB0DDF583C6C}"/>
                  </a:ext>
                </a:extLst>
              </p:cNvPr>
              <p:cNvSpPr/>
              <p:nvPr/>
            </p:nvSpPr>
            <p:spPr>
              <a:xfrm>
                <a:off x="5859393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11.6</a:t>
                </a:r>
                <a:endParaRPr lang="en-US" sz="1800" dirty="0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AE211DFB-F015-669F-362E-4C448A740E38}"/>
                  </a:ext>
                </a:extLst>
              </p:cNvPr>
              <p:cNvSpPr/>
              <p:nvPr/>
            </p:nvSpPr>
            <p:spPr>
              <a:xfrm>
                <a:off x="6504285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49.8</a:t>
                </a:r>
                <a:endParaRPr lang="en-US" sz="1800" dirty="0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8D09D1EA-F8D2-CBEB-5CF9-B1FDC1322F9B}"/>
                  </a:ext>
                </a:extLst>
              </p:cNvPr>
              <p:cNvSpPr/>
              <p:nvPr/>
            </p:nvSpPr>
            <p:spPr>
              <a:xfrm>
                <a:off x="7149177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32.0</a:t>
                </a:r>
                <a:endParaRPr lang="en-US" sz="1800" dirty="0"/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C827554-01DC-CFC8-F8FC-7C5880897CB7}"/>
                </a:ext>
              </a:extLst>
            </p:cNvPr>
            <p:cNvSpPr txBox="1"/>
            <p:nvPr/>
          </p:nvSpPr>
          <p:spPr>
            <a:xfrm>
              <a:off x="5381918" y="6044906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0</a:t>
              </a:r>
              <a:endParaRPr lang="en-US" sz="12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DCF3DF5-F875-AEF4-79C3-9D4CF96CE1C8}"/>
                </a:ext>
              </a:extLst>
            </p:cNvPr>
            <p:cNvSpPr txBox="1"/>
            <p:nvPr/>
          </p:nvSpPr>
          <p:spPr>
            <a:xfrm>
              <a:off x="6050873" y="6044906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1</a:t>
              </a:r>
              <a:endParaRPr lang="en-US" sz="12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758ECA6-7FA4-1CA7-7451-67CE01D2E452}"/>
                </a:ext>
              </a:extLst>
            </p:cNvPr>
            <p:cNvSpPr txBox="1"/>
            <p:nvPr/>
          </p:nvSpPr>
          <p:spPr>
            <a:xfrm>
              <a:off x="6712609" y="6044905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2</a:t>
              </a:r>
              <a:endParaRPr lang="en-US" sz="12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05E5A6A-9BDF-01BF-3B0A-9647D5C9A2A6}"/>
                </a:ext>
              </a:extLst>
            </p:cNvPr>
            <p:cNvSpPr txBox="1"/>
            <p:nvPr/>
          </p:nvSpPr>
          <p:spPr>
            <a:xfrm>
              <a:off x="7374345" y="6044905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3</a:t>
              </a:r>
              <a:endParaRPr lang="en-US" sz="12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90CB63B-38A4-DFDF-C873-83B5E0757854}"/>
                </a:ext>
              </a:extLst>
            </p:cNvPr>
            <p:cNvSpPr txBox="1"/>
            <p:nvPr/>
          </p:nvSpPr>
          <p:spPr>
            <a:xfrm>
              <a:off x="8043300" y="6044905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4</a:t>
              </a:r>
              <a:endParaRPr lang="en-US" sz="12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9DE4027-7DDE-50A6-8623-EC9B3B0F8B39}"/>
                </a:ext>
              </a:extLst>
            </p:cNvPr>
            <p:cNvSpPr txBox="1"/>
            <p:nvPr/>
          </p:nvSpPr>
          <p:spPr>
            <a:xfrm>
              <a:off x="8705036" y="6044904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5</a:t>
              </a:r>
              <a:endParaRPr lang="en-US" sz="120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027C5DC-DF0A-A404-B82E-80F1E772AC77}"/>
                </a:ext>
              </a:extLst>
            </p:cNvPr>
            <p:cNvSpPr txBox="1"/>
            <p:nvPr/>
          </p:nvSpPr>
          <p:spPr>
            <a:xfrm>
              <a:off x="4173391" y="5541355"/>
              <a:ext cx="9243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precios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68" name="Left Brace 67">
            <a:extLst>
              <a:ext uri="{FF2B5EF4-FFF2-40B4-BE49-F238E27FC236}">
                <a16:creationId xmlns:a16="http://schemas.microsoft.com/office/drawing/2014/main" id="{086405E4-1DDC-0528-5AB1-48815F8A76B5}"/>
              </a:ext>
            </a:extLst>
          </p:cNvPr>
          <p:cNvSpPr/>
          <p:nvPr/>
        </p:nvSpPr>
        <p:spPr>
          <a:xfrm>
            <a:off x="3044296" y="2455966"/>
            <a:ext cx="619432" cy="3162410"/>
          </a:xfrm>
          <a:prstGeom prst="leftBrace">
            <a:avLst>
              <a:gd name="adj1" fmla="val 0"/>
              <a:gd name="adj2" fmla="val 50000"/>
            </a:avLst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02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14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Operaciones con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65CD69B-F2C3-3271-5030-CECFF811249A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FBD336F-ED30-7D7B-AC96-CBA74C9D5252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6AE475-23F3-A68E-2F35-587F8F4C6088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7007E73-47BD-8BA0-B16E-ADA87CDC5C5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paralelos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7406917-DE6F-B649-59B2-2E181289D63F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E543963-49F4-0D94-A301-6B301C60597E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45BECF2-8B0B-B4A4-A151-7C775BDECBBA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C3894CE-ED59-8E46-E511-FB1F50D5CA3E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Declaración, creación e inicialización 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F54D3A4-275A-AD5B-EBE4-E43E1C5FE50A}"/>
              </a:ext>
            </a:extLst>
          </p:cNvPr>
          <p:cNvSpPr/>
          <p:nvPr/>
        </p:nvSpPr>
        <p:spPr>
          <a:xfrm>
            <a:off x="2483651" y="683513"/>
            <a:ext cx="7722218" cy="559961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Acceso y recorrido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0612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6C3EF-5D84-4CA1-A49C-42748C91D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Acceso y recorrido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662C6-2911-4CF7-8D3C-003C85D6C4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15</a:t>
            </a:fld>
            <a:endParaRPr lang="es-PE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D98256C7-6224-67EE-6CAC-B942E0647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3649" y="1433235"/>
            <a:ext cx="2868831" cy="3736979"/>
          </a:xfrm>
          <a:prstGeom prst="roundRect">
            <a:avLst>
              <a:gd name="adj" fmla="val 5074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char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data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 char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7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data[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'J'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data[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'a'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data[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'v'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data[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'a'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data[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 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data[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'O'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data[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‘K’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CED0D6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(data[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(data[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(data[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(data[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7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]);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DF5EB2-D06C-90A8-4EFB-BBC305266E91}"/>
              </a:ext>
            </a:extLst>
          </p:cNvPr>
          <p:cNvSpPr txBox="1"/>
          <p:nvPr/>
        </p:nvSpPr>
        <p:spPr>
          <a:xfrm>
            <a:off x="5259476" y="4028617"/>
            <a:ext cx="6094324" cy="17270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J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Exception in thread "main" </a:t>
            </a:r>
            <a:r>
              <a:rPr lang="en-US" sz="1200" dirty="0" err="1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java.lang.</a:t>
            </a:r>
            <a:r>
              <a:rPr lang="en-US" sz="1200" dirty="0" err="1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ArrayIndexOutOfBoundsException</a:t>
            </a:r>
            <a:r>
              <a:rPr lang="en-US" sz="1200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Index 7 out of bounds for length 7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4ED7E22-4E52-9908-93DA-28B9B0E3A33F}"/>
              </a:ext>
            </a:extLst>
          </p:cNvPr>
          <p:cNvCxnSpPr/>
          <p:nvPr/>
        </p:nvCxnSpPr>
        <p:spPr>
          <a:xfrm>
            <a:off x="3999244" y="4170066"/>
            <a:ext cx="1260232" cy="0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268BFB9-65D6-E4D3-BCCC-953C96F85CFD}"/>
              </a:ext>
            </a:extLst>
          </p:cNvPr>
          <p:cNvCxnSpPr/>
          <p:nvPr/>
        </p:nvCxnSpPr>
        <p:spPr>
          <a:xfrm>
            <a:off x="3990872" y="4473186"/>
            <a:ext cx="1260232" cy="0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2BD1869-D391-804D-31F8-EAE063102C12}"/>
              </a:ext>
            </a:extLst>
          </p:cNvPr>
          <p:cNvCxnSpPr/>
          <p:nvPr/>
        </p:nvCxnSpPr>
        <p:spPr>
          <a:xfrm>
            <a:off x="3990869" y="4734446"/>
            <a:ext cx="1260232" cy="0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6464BFD-0F1D-47EF-2F67-0C176147564F}"/>
              </a:ext>
            </a:extLst>
          </p:cNvPr>
          <p:cNvCxnSpPr/>
          <p:nvPr/>
        </p:nvCxnSpPr>
        <p:spPr>
          <a:xfrm>
            <a:off x="3992546" y="5007425"/>
            <a:ext cx="1260232" cy="0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E0AF71E-200E-707D-721B-B03A4E0B656F}"/>
              </a:ext>
            </a:extLst>
          </p:cNvPr>
          <p:cNvGrpSpPr/>
          <p:nvPr/>
        </p:nvGrpSpPr>
        <p:grpSpPr>
          <a:xfrm>
            <a:off x="5251101" y="2444279"/>
            <a:ext cx="5578393" cy="806234"/>
            <a:chOff x="4126563" y="2572184"/>
            <a:chExt cx="5578393" cy="80623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2FF1290D-5F15-5826-9E0A-5C88C9274BC1}"/>
                </a:ext>
              </a:extLst>
            </p:cNvPr>
            <p:cNvGrpSpPr/>
            <p:nvPr/>
          </p:nvGrpSpPr>
          <p:grpSpPr>
            <a:xfrm>
              <a:off x="5190712" y="2572184"/>
              <a:ext cx="4514244" cy="486000"/>
              <a:chOff x="3924717" y="3185649"/>
              <a:chExt cx="4514244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DFC22AA-B4E3-1DCE-12F2-2429DAE79749}"/>
                  </a:ext>
                </a:extLst>
              </p:cNvPr>
              <p:cNvSpPr/>
              <p:nvPr/>
            </p:nvSpPr>
            <p:spPr>
              <a:xfrm>
                <a:off x="3924717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/>
                  <a:t>'J'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F5373B06-A1B8-F186-69F4-9621A3766B7B}"/>
                  </a:ext>
                </a:extLst>
              </p:cNvPr>
              <p:cNvSpPr/>
              <p:nvPr/>
            </p:nvSpPr>
            <p:spPr>
              <a:xfrm>
                <a:off x="4569609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'a'</a:t>
                </a:r>
                <a:endParaRPr lang="en-US" sz="1800" dirty="0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C72D92D6-E667-2348-8460-B4AF90CFBB98}"/>
                  </a:ext>
                </a:extLst>
              </p:cNvPr>
              <p:cNvSpPr/>
              <p:nvPr/>
            </p:nvSpPr>
            <p:spPr>
              <a:xfrm>
                <a:off x="5214501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'v'</a:t>
                </a:r>
                <a:endParaRPr lang="en-US" sz="1800" dirty="0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17E71A2-192D-6149-41AB-7B8E71442F0C}"/>
                  </a:ext>
                </a:extLst>
              </p:cNvPr>
              <p:cNvSpPr/>
              <p:nvPr/>
            </p:nvSpPr>
            <p:spPr>
              <a:xfrm>
                <a:off x="5859393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'a'</a:t>
                </a:r>
                <a:endParaRPr lang="en-US" sz="1800" dirty="0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C5483BB1-975D-0311-C1C8-BCD404436FDA}"/>
                  </a:ext>
                </a:extLst>
              </p:cNvPr>
              <p:cNvSpPr/>
              <p:nvPr/>
            </p:nvSpPr>
            <p:spPr>
              <a:xfrm>
                <a:off x="6504285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 '</a:t>
                </a:r>
                <a:endParaRPr lang="en-US" sz="1800" dirty="0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365E0FB9-1F46-2F65-42EB-2ACA77791489}"/>
                  </a:ext>
                </a:extLst>
              </p:cNvPr>
              <p:cNvSpPr/>
              <p:nvPr/>
            </p:nvSpPr>
            <p:spPr>
              <a:xfrm>
                <a:off x="7149177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'O'</a:t>
                </a:r>
                <a:endParaRPr lang="en-US" sz="1800" dirty="0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4D94BF8-868B-92B5-5BC7-6BAC39DBE756}"/>
                  </a:ext>
                </a:extLst>
              </p:cNvPr>
              <p:cNvSpPr/>
              <p:nvPr/>
            </p:nvSpPr>
            <p:spPr>
              <a:xfrm>
                <a:off x="7794069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'K'</a:t>
                </a:r>
                <a:endParaRPr lang="en-US" sz="1800" dirty="0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FA9005-A367-F00C-53A0-2F1DFDB7A4FB}"/>
                </a:ext>
              </a:extLst>
            </p:cNvPr>
            <p:cNvSpPr txBox="1"/>
            <p:nvPr/>
          </p:nvSpPr>
          <p:spPr>
            <a:xfrm>
              <a:off x="5335090" y="3101419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0</a:t>
              </a:r>
              <a:endParaRPr lang="en-US" sz="1200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FA53572-9E45-CA4D-5669-74033336CF0D}"/>
                </a:ext>
              </a:extLst>
            </p:cNvPr>
            <p:cNvSpPr txBox="1"/>
            <p:nvPr/>
          </p:nvSpPr>
          <p:spPr>
            <a:xfrm>
              <a:off x="6004045" y="3101419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1</a:t>
              </a:r>
              <a:endParaRPr lang="en-US" sz="12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CB1DBB5-5540-52F5-F64E-2B64AD8DC692}"/>
                </a:ext>
              </a:extLst>
            </p:cNvPr>
            <p:cNvSpPr txBox="1"/>
            <p:nvPr/>
          </p:nvSpPr>
          <p:spPr>
            <a:xfrm>
              <a:off x="6665781" y="3101418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2</a:t>
              </a:r>
              <a:endParaRPr lang="en-US" sz="12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514D48D-B0C6-6609-6279-6945C3FE2576}"/>
                </a:ext>
              </a:extLst>
            </p:cNvPr>
            <p:cNvSpPr txBox="1"/>
            <p:nvPr/>
          </p:nvSpPr>
          <p:spPr>
            <a:xfrm>
              <a:off x="7327517" y="3101418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3</a:t>
              </a:r>
              <a:endParaRPr lang="en-US" sz="12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28CBA1A-EB77-020A-5981-98FDA6D949CD}"/>
                </a:ext>
              </a:extLst>
            </p:cNvPr>
            <p:cNvSpPr txBox="1"/>
            <p:nvPr/>
          </p:nvSpPr>
          <p:spPr>
            <a:xfrm>
              <a:off x="7996472" y="3101418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4</a:t>
              </a:r>
              <a:endParaRPr lang="en-US" sz="12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1399776-40D1-2812-5559-3E5B0CAD8F51}"/>
                </a:ext>
              </a:extLst>
            </p:cNvPr>
            <p:cNvSpPr txBox="1"/>
            <p:nvPr/>
          </p:nvSpPr>
          <p:spPr>
            <a:xfrm>
              <a:off x="8658208" y="3101417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5</a:t>
              </a:r>
              <a:endParaRPr lang="en-US" sz="12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7E17BC7-34C1-E16F-1C55-6FC7E71CF92F}"/>
                </a:ext>
              </a:extLst>
            </p:cNvPr>
            <p:cNvSpPr txBox="1"/>
            <p:nvPr/>
          </p:nvSpPr>
          <p:spPr>
            <a:xfrm>
              <a:off x="9242148" y="3101417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6</a:t>
              </a:r>
              <a:endParaRPr lang="en-US" sz="12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A57B975-189A-77A1-FF9A-3A61A7137880}"/>
                </a:ext>
              </a:extLst>
            </p:cNvPr>
            <p:cNvSpPr txBox="1"/>
            <p:nvPr/>
          </p:nvSpPr>
          <p:spPr>
            <a:xfrm>
              <a:off x="4126563" y="2665669"/>
              <a:ext cx="9243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data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63" name="Rectangle 62">
            <a:extLst>
              <a:ext uri="{FF2B5EF4-FFF2-40B4-BE49-F238E27FC236}">
                <a16:creationId xmlns:a16="http://schemas.microsoft.com/office/drawing/2014/main" id="{84743424-BA10-F184-A253-B2EC5CDE5871}"/>
              </a:ext>
            </a:extLst>
          </p:cNvPr>
          <p:cNvSpPr/>
          <p:nvPr/>
        </p:nvSpPr>
        <p:spPr>
          <a:xfrm>
            <a:off x="-9281" y="0"/>
            <a:ext cx="619432" cy="6858000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2. Acceso y recorrido (repaso)</a:t>
            </a:r>
            <a:endParaRPr lang="en-US" sz="24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7B0C65F-EE3C-0A1E-BC09-45921143336F}"/>
              </a:ext>
            </a:extLst>
          </p:cNvPr>
          <p:cNvSpPr txBox="1"/>
          <p:nvPr/>
        </p:nvSpPr>
        <p:spPr>
          <a:xfrm>
            <a:off x="5186799" y="5833130"/>
            <a:ext cx="616700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Si se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intenta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acceder a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una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posición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fuera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los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límites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del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arreglo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se genera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una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excepción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tipo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1">
                    <a:lumMod val="50000"/>
                  </a:schemeClr>
                </a:solidFill>
              </a:rPr>
              <a:t>ArrayIndexOutOfBoundsException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y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el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programa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termina.</a:t>
            </a:r>
          </a:p>
        </p:txBody>
      </p:sp>
    </p:spTree>
    <p:extLst>
      <p:ext uri="{BB962C8B-B14F-4D97-AF65-F5344CB8AC3E}">
        <p14:creationId xmlns:p14="http://schemas.microsoft.com/office/powerpoint/2010/main" val="2115349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1A265-5855-88B6-F578-7C053E53E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Acceso y recorrido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E1AB10-AEF6-63E3-6B03-329E464944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16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DA6E8A-23D2-ECCF-37AA-A597B2CC7A2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0800" indent="0">
              <a:buNone/>
            </a:pPr>
            <a:r>
              <a:rPr lang="es-ES" dirty="0"/>
              <a:t>¿Cómo se itera un arreglo?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9926F5F-FA91-3443-0291-C65362CE3577}"/>
              </a:ext>
            </a:extLst>
          </p:cNvPr>
          <p:cNvGrpSpPr/>
          <p:nvPr/>
        </p:nvGrpSpPr>
        <p:grpSpPr>
          <a:xfrm>
            <a:off x="3306803" y="2505262"/>
            <a:ext cx="5578393" cy="806234"/>
            <a:chOff x="4126563" y="2572184"/>
            <a:chExt cx="5578393" cy="80623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30E42CB-39E4-BC58-C6B0-D22689508545}"/>
                </a:ext>
              </a:extLst>
            </p:cNvPr>
            <p:cNvGrpSpPr/>
            <p:nvPr/>
          </p:nvGrpSpPr>
          <p:grpSpPr>
            <a:xfrm>
              <a:off x="5190712" y="2572184"/>
              <a:ext cx="4514244" cy="486000"/>
              <a:chOff x="3924717" y="3185649"/>
              <a:chExt cx="4514244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16C0DD63-2CEA-E2C2-4666-8C349B199C08}"/>
                  </a:ext>
                </a:extLst>
              </p:cNvPr>
              <p:cNvSpPr/>
              <p:nvPr/>
            </p:nvSpPr>
            <p:spPr>
              <a:xfrm>
                <a:off x="3924717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/>
                  <a:t>'J'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4466CDAD-A2BC-BDBA-B607-4FB04D8C1C21}"/>
                  </a:ext>
                </a:extLst>
              </p:cNvPr>
              <p:cNvSpPr/>
              <p:nvPr/>
            </p:nvSpPr>
            <p:spPr>
              <a:xfrm>
                <a:off x="4569609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'a'</a:t>
                </a:r>
                <a:endParaRPr lang="en-US" sz="1800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363F61-EBD3-3686-9BEA-9BD5E930333D}"/>
                  </a:ext>
                </a:extLst>
              </p:cNvPr>
              <p:cNvSpPr/>
              <p:nvPr/>
            </p:nvSpPr>
            <p:spPr>
              <a:xfrm>
                <a:off x="5214501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'v'</a:t>
                </a:r>
                <a:endParaRPr lang="en-US" sz="1800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A82A3CF-710C-6ACD-C322-970DEC1F1F98}"/>
                  </a:ext>
                </a:extLst>
              </p:cNvPr>
              <p:cNvSpPr/>
              <p:nvPr/>
            </p:nvSpPr>
            <p:spPr>
              <a:xfrm>
                <a:off x="5859393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'a'</a:t>
                </a:r>
                <a:endParaRPr lang="en-US" sz="1800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A31E2A5-3FE8-6204-AE29-AB92C0C3E538}"/>
                  </a:ext>
                </a:extLst>
              </p:cNvPr>
              <p:cNvSpPr/>
              <p:nvPr/>
            </p:nvSpPr>
            <p:spPr>
              <a:xfrm>
                <a:off x="6504285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 '</a:t>
                </a:r>
                <a:endParaRPr lang="en-US" sz="1800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44486AE9-2C74-6116-8B44-381F986DC425}"/>
                  </a:ext>
                </a:extLst>
              </p:cNvPr>
              <p:cNvSpPr/>
              <p:nvPr/>
            </p:nvSpPr>
            <p:spPr>
              <a:xfrm>
                <a:off x="7149177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'O'</a:t>
                </a:r>
                <a:endParaRPr lang="en-US" sz="1800" dirty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1BE2316-C641-CF7C-07D7-4A65CC356F7C}"/>
                  </a:ext>
                </a:extLst>
              </p:cNvPr>
              <p:cNvSpPr/>
              <p:nvPr/>
            </p:nvSpPr>
            <p:spPr>
              <a:xfrm>
                <a:off x="7794069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'K'</a:t>
                </a:r>
                <a:endParaRPr lang="en-US" sz="1800" dirty="0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054F1DF-5701-6997-6F3F-90401D44AD1A}"/>
                </a:ext>
              </a:extLst>
            </p:cNvPr>
            <p:cNvSpPr txBox="1"/>
            <p:nvPr/>
          </p:nvSpPr>
          <p:spPr>
            <a:xfrm>
              <a:off x="5335090" y="3101419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0</a:t>
              </a:r>
              <a:endParaRPr lang="en-US" sz="12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D8DFEDE-1188-C503-C1E4-35345EB3C11D}"/>
                </a:ext>
              </a:extLst>
            </p:cNvPr>
            <p:cNvSpPr txBox="1"/>
            <p:nvPr/>
          </p:nvSpPr>
          <p:spPr>
            <a:xfrm>
              <a:off x="6004045" y="3101419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1</a:t>
              </a:r>
              <a:endParaRPr lang="en-US" sz="12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55E6BEB-2F38-62D8-1A06-F7A3E63D603E}"/>
                </a:ext>
              </a:extLst>
            </p:cNvPr>
            <p:cNvSpPr txBox="1"/>
            <p:nvPr/>
          </p:nvSpPr>
          <p:spPr>
            <a:xfrm>
              <a:off x="6665781" y="3101418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2</a:t>
              </a:r>
              <a:endParaRPr lang="en-US" sz="12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D227BF-F387-22B1-819A-79040327E78F}"/>
                </a:ext>
              </a:extLst>
            </p:cNvPr>
            <p:cNvSpPr txBox="1"/>
            <p:nvPr/>
          </p:nvSpPr>
          <p:spPr>
            <a:xfrm>
              <a:off x="7327517" y="3101418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3</a:t>
              </a:r>
              <a:endParaRPr lang="en-US" sz="12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C858B65-4FBC-A5D3-B433-4848E6692249}"/>
                </a:ext>
              </a:extLst>
            </p:cNvPr>
            <p:cNvSpPr txBox="1"/>
            <p:nvPr/>
          </p:nvSpPr>
          <p:spPr>
            <a:xfrm>
              <a:off x="7996472" y="3101418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4</a:t>
              </a:r>
              <a:endParaRPr lang="en-US" sz="12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53B67C-5F6A-BE28-BCD4-944BD78BA5C6}"/>
                </a:ext>
              </a:extLst>
            </p:cNvPr>
            <p:cNvSpPr txBox="1"/>
            <p:nvPr/>
          </p:nvSpPr>
          <p:spPr>
            <a:xfrm>
              <a:off x="8658208" y="3101417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5</a:t>
              </a:r>
              <a:endParaRPr lang="en-US" sz="12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08EB072-DC5E-4ECA-E21D-5BE9E7062194}"/>
                </a:ext>
              </a:extLst>
            </p:cNvPr>
            <p:cNvSpPr txBox="1"/>
            <p:nvPr/>
          </p:nvSpPr>
          <p:spPr>
            <a:xfrm>
              <a:off x="9242148" y="3101417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6</a:t>
              </a:r>
              <a:endParaRPr lang="en-US" sz="12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3BB6E09-BD63-95C0-CE9E-FEC0F6C04CD6}"/>
                </a:ext>
              </a:extLst>
            </p:cNvPr>
            <p:cNvSpPr txBox="1"/>
            <p:nvPr/>
          </p:nvSpPr>
          <p:spPr>
            <a:xfrm>
              <a:off x="4126563" y="2665669"/>
              <a:ext cx="9243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data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2" name="Rectangle 1">
            <a:extLst>
              <a:ext uri="{FF2B5EF4-FFF2-40B4-BE49-F238E27FC236}">
                <a16:creationId xmlns:a16="http://schemas.microsoft.com/office/drawing/2014/main" id="{9B8713FA-ADC7-C748-0915-9579C675CF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6866" y="4563817"/>
            <a:ext cx="5614921" cy="1385786"/>
          </a:xfrm>
          <a:prstGeom prst="roundRect">
            <a:avLst>
              <a:gd name="adj" fmla="val 11277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highlight>
                  <a:srgbClr val="800080"/>
                </a:highlight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data.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highlight>
                  <a:srgbClr val="800080"/>
                </a:highlight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length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++) 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(data[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]);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3" name="Rectangle 1">
            <a:extLst>
              <a:ext uri="{FF2B5EF4-FFF2-40B4-BE49-F238E27FC236}">
                <a16:creationId xmlns:a16="http://schemas.microsoft.com/office/drawing/2014/main" id="{A4EC9453-CB21-CEF2-CAC8-A9796915C5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1980" y="4576370"/>
            <a:ext cx="4083814" cy="1360681"/>
          </a:xfrm>
          <a:prstGeom prst="roundRect">
            <a:avLst>
              <a:gd name="adj" fmla="val 8864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char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letra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: data) 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letra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BFF4BD-91A2-286F-5781-1D88EE5586D9}"/>
              </a:ext>
            </a:extLst>
          </p:cNvPr>
          <p:cNvSpPr txBox="1"/>
          <p:nvPr/>
        </p:nvSpPr>
        <p:spPr>
          <a:xfrm>
            <a:off x="1388934" y="3949082"/>
            <a:ext cx="3126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Usando </a:t>
            </a:r>
            <a:r>
              <a:rPr lang="es-ES" sz="2400" b="1" dirty="0" err="1">
                <a:solidFill>
                  <a:schemeClr val="bg1">
                    <a:lumMod val="50000"/>
                  </a:schemeClr>
                </a:solidFill>
              </a:rPr>
              <a:t>for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669C29-2C9C-80D0-955E-5243599D6EE4}"/>
              </a:ext>
            </a:extLst>
          </p:cNvPr>
          <p:cNvSpPr txBox="1"/>
          <p:nvPr/>
        </p:nvSpPr>
        <p:spPr>
          <a:xfrm>
            <a:off x="7272965" y="3984304"/>
            <a:ext cx="3126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Usando </a:t>
            </a:r>
            <a:r>
              <a:rPr lang="es-ES" sz="2400" b="1" dirty="0" err="1">
                <a:solidFill>
                  <a:schemeClr val="bg1">
                    <a:lumMod val="50000"/>
                  </a:schemeClr>
                </a:solidFill>
              </a:rPr>
              <a:t>foreach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E24B597-6708-9104-FA9A-1C898AC41F5F}"/>
              </a:ext>
            </a:extLst>
          </p:cNvPr>
          <p:cNvSpPr/>
          <p:nvPr/>
        </p:nvSpPr>
        <p:spPr>
          <a:xfrm>
            <a:off x="-9281" y="0"/>
            <a:ext cx="619432" cy="6858000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2. Acceso y recorrido (repaso)</a:t>
            </a:r>
            <a:endParaRPr lang="en-US" sz="24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1031EE2-5F14-D318-5432-12C64EFD9167}"/>
              </a:ext>
            </a:extLst>
          </p:cNvPr>
          <p:cNvSpPr txBox="1"/>
          <p:nvPr/>
        </p:nvSpPr>
        <p:spPr>
          <a:xfrm>
            <a:off x="1306755" y="6120360"/>
            <a:ext cx="33958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rgbClr val="00B0F0"/>
                </a:solidFill>
              </a:rPr>
              <a:t>length</a:t>
            </a:r>
            <a:r>
              <a:rPr lang="en-US" i="1" dirty="0">
                <a:solidFill>
                  <a:srgbClr val="00B0F0"/>
                </a:solidFill>
              </a:rPr>
              <a:t> indica </a:t>
            </a:r>
            <a:r>
              <a:rPr lang="en-US" i="1" dirty="0" err="1">
                <a:solidFill>
                  <a:srgbClr val="00B0F0"/>
                </a:solidFill>
              </a:rPr>
              <a:t>el</a:t>
            </a:r>
            <a:r>
              <a:rPr lang="en-US" i="1" dirty="0">
                <a:solidFill>
                  <a:srgbClr val="00B0F0"/>
                </a:solidFill>
              </a:rPr>
              <a:t> </a:t>
            </a:r>
            <a:r>
              <a:rPr lang="en-US" i="1" dirty="0" err="1">
                <a:solidFill>
                  <a:srgbClr val="00B0F0"/>
                </a:solidFill>
              </a:rPr>
              <a:t>tamaño</a:t>
            </a:r>
            <a:r>
              <a:rPr lang="en-US" i="1" dirty="0">
                <a:solidFill>
                  <a:srgbClr val="00B0F0"/>
                </a:solidFill>
              </a:rPr>
              <a:t> del </a:t>
            </a:r>
            <a:r>
              <a:rPr lang="en-US" i="1" dirty="0" err="1">
                <a:solidFill>
                  <a:srgbClr val="00B0F0"/>
                </a:solidFill>
              </a:rPr>
              <a:t>arreglo</a:t>
            </a:r>
            <a:r>
              <a:rPr lang="en-US" i="1" dirty="0">
                <a:solidFill>
                  <a:srgbClr val="00B0F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9221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E7FFB-2D0D-15EF-D72B-15C64D264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Ejemplos de programas con arreglos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B42B7F-0B53-D0F5-8200-46754FB35F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17</a:t>
            </a:fld>
            <a:endParaRPr lang="es-P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FA419D-EFCA-4FC0-7B50-BCA3D66F4689}"/>
              </a:ext>
            </a:extLst>
          </p:cNvPr>
          <p:cNvSpPr/>
          <p:nvPr/>
        </p:nvSpPr>
        <p:spPr>
          <a:xfrm>
            <a:off x="-9281" y="0"/>
            <a:ext cx="619432" cy="6858000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2. Acceso y recorrido (repaso)</a:t>
            </a:r>
            <a:endParaRPr lang="en-US" sz="24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9D2470D-D166-DC63-9ECF-95FAC8C6C8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6015" y="2198584"/>
            <a:ext cx="4358228" cy="3736979"/>
          </a:xfrm>
          <a:prstGeom prst="roundRect">
            <a:avLst>
              <a:gd name="adj" fmla="val 2983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{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17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CED0D6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total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float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promedio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puntajes.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length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++)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total +=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CED0D6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promedio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float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total /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puntajes.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length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CED0D6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"Total: %d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\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Promedio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%f"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total,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promedio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B6860AF-CACF-FCB8-3F50-B8E0EBD2EB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9331" y="2198584"/>
            <a:ext cx="4316879" cy="3736979"/>
          </a:xfrm>
          <a:prstGeom prst="roundRect">
            <a:avLst>
              <a:gd name="adj" fmla="val 3262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{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17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min, max;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max = min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CED0D6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: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(max &lt;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CED0D6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max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(min &gt;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CED0D6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min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puntaje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Máximo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%d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\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Mínimo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%d"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rgbClr val="CED0D6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max, min);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E2D00B-459C-1DA1-241F-B7D01EA812DB}"/>
              </a:ext>
            </a:extLst>
          </p:cNvPr>
          <p:cNvSpPr txBox="1"/>
          <p:nvPr/>
        </p:nvSpPr>
        <p:spPr>
          <a:xfrm>
            <a:off x="1696015" y="1567630"/>
            <a:ext cx="3126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Suma y promedio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5AD86D-B91F-B9BE-D25A-4B854E011F21}"/>
              </a:ext>
            </a:extLst>
          </p:cNvPr>
          <p:cNvSpPr txBox="1"/>
          <p:nvPr/>
        </p:nvSpPr>
        <p:spPr>
          <a:xfrm>
            <a:off x="6839571" y="1567630"/>
            <a:ext cx="3126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>
                    <a:lumMod val="50000"/>
                  </a:schemeClr>
                </a:solidFill>
              </a:rPr>
              <a:t>Máximo y mínimo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618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18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Acceso y recorrido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65CD69B-F2C3-3271-5030-CECFF811249A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FBD336F-ED30-7D7B-AC96-CBA74C9D5252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6AE475-23F3-A68E-2F35-587F8F4C6088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7007E73-47BD-8BA0-B16E-ADA87CDC5C5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paralelos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7406917-DE6F-B649-59B2-2E181289D63F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E543963-49F4-0D94-A301-6B301C60597E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45BECF2-8B0B-B4A4-A151-7C775BDECBBA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C3894CE-ED59-8E46-E511-FB1F50D5CA3E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Declaración, creación e inicialización 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F54D3A4-275A-AD5B-EBE4-E43E1C5FE50A}"/>
              </a:ext>
            </a:extLst>
          </p:cNvPr>
          <p:cNvSpPr/>
          <p:nvPr/>
        </p:nvSpPr>
        <p:spPr>
          <a:xfrm>
            <a:off x="2483651" y="683513"/>
            <a:ext cx="7722218" cy="559961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Operaciones con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8537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4374580-83DB-262B-8684-1E039A522079}"/>
              </a:ext>
            </a:extLst>
          </p:cNvPr>
          <p:cNvSpPr/>
          <p:nvPr/>
        </p:nvSpPr>
        <p:spPr>
          <a:xfrm>
            <a:off x="1738365" y="5446207"/>
            <a:ext cx="8611437" cy="117565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27A66-BD2E-90E2-F842-0777A6A40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¿Cómo se copia un arreglo?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1DC759-D60A-F3A9-098D-5E0CF68F7C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19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2FE6FA-D442-FD63-C9ED-EC7B32980BC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49" y="1436915"/>
            <a:ext cx="10150151" cy="364755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s-ES" dirty="0"/>
              <a:t>La clase </a:t>
            </a:r>
            <a:r>
              <a:rPr lang="es-ES" b="1" dirty="0">
                <a:solidFill>
                  <a:schemeClr val="accent2"/>
                </a:solidFill>
              </a:rPr>
              <a:t>System</a:t>
            </a:r>
            <a:r>
              <a:rPr lang="es-ES" dirty="0"/>
              <a:t> incluye el método </a:t>
            </a:r>
            <a:r>
              <a:rPr lang="es-ES" b="1" dirty="0" err="1">
                <a:solidFill>
                  <a:schemeClr val="accent2"/>
                </a:solidFill>
              </a:rPr>
              <a:t>arraycopy</a:t>
            </a:r>
            <a:r>
              <a:rPr lang="es-ES" dirty="0"/>
              <a:t> para copiar el contenido de un arreglo en otro.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D63AD1-B497-4CC8-F7DC-4EE90C076869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6C7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bg1">
                    <a:lumMod val="75000"/>
                  </a:schemeClr>
                </a:solidFill>
              </a:rPr>
              <a:t>3. Operaciones con arreglos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7177879-0E0D-DE4E-3989-E450553DF4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8365" y="2797259"/>
            <a:ext cx="5724979" cy="2062220"/>
          </a:xfrm>
          <a:prstGeom prst="roundRect">
            <a:avLst>
              <a:gd name="adj" fmla="val 4971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fibonacci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{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8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copia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new 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arraycopy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fibonacci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copia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fibonacci.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length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valor :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copia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(valor +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 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50D525-EC40-D1CE-FADF-7E5F18BB2E0E}"/>
              </a:ext>
            </a:extLst>
          </p:cNvPr>
          <p:cNvSpPr txBox="1"/>
          <p:nvPr/>
        </p:nvSpPr>
        <p:spPr>
          <a:xfrm>
            <a:off x="2845358" y="5521655"/>
            <a:ext cx="724318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/>
              <a:t>Investigar otros métodos: </a:t>
            </a:r>
          </a:p>
          <a:p>
            <a:r>
              <a:rPr lang="es-ES" sz="2000" b="1" dirty="0"/>
              <a:t>clone()</a:t>
            </a:r>
            <a:r>
              <a:rPr lang="es-ES" sz="2000" dirty="0"/>
              <a:t> de la clase </a:t>
            </a:r>
            <a:r>
              <a:rPr lang="es-ES" sz="2000" b="1" dirty="0" err="1">
                <a:solidFill>
                  <a:schemeClr val="accent2"/>
                </a:solidFill>
              </a:rPr>
              <a:t>Object</a:t>
            </a:r>
            <a:endParaRPr lang="es-ES" sz="2000" b="1" dirty="0">
              <a:solidFill>
                <a:schemeClr val="accent2"/>
              </a:solidFill>
            </a:endParaRPr>
          </a:p>
          <a:p>
            <a:r>
              <a:rPr lang="es-ES" sz="2000" b="1" dirty="0" err="1"/>
              <a:t>copyOf</a:t>
            </a:r>
            <a:r>
              <a:rPr lang="es-ES" sz="2000" b="1" dirty="0"/>
              <a:t>()</a:t>
            </a:r>
            <a:r>
              <a:rPr lang="es-ES" sz="2000" dirty="0"/>
              <a:t> y </a:t>
            </a:r>
            <a:r>
              <a:rPr lang="es-ES" sz="2000" b="1" dirty="0" err="1"/>
              <a:t>copyOfRange</a:t>
            </a:r>
            <a:r>
              <a:rPr lang="es-ES" sz="2000" b="1" dirty="0"/>
              <a:t>()</a:t>
            </a:r>
            <a:r>
              <a:rPr lang="es-ES" sz="2000" dirty="0"/>
              <a:t> de la clase </a:t>
            </a:r>
            <a:r>
              <a:rPr lang="es-ES" sz="2000" b="1" dirty="0" err="1">
                <a:solidFill>
                  <a:schemeClr val="accent2"/>
                </a:solidFill>
              </a:rPr>
              <a:t>Arrays</a:t>
            </a:r>
            <a:r>
              <a:rPr lang="es-ES" sz="2000" dirty="0"/>
              <a:t>.</a:t>
            </a:r>
            <a:endParaRPr lang="en-US" sz="2000" dirty="0"/>
          </a:p>
        </p:txBody>
      </p:sp>
      <p:pic>
        <p:nvPicPr>
          <p:cNvPr id="10" name="Graphic 9" descr="Research with solid fill">
            <a:extLst>
              <a:ext uri="{FF2B5EF4-FFF2-40B4-BE49-F238E27FC236}">
                <a16:creationId xmlns:a16="http://schemas.microsoft.com/office/drawing/2014/main" id="{9E495178-8BB3-989C-C954-B309308622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90766" y="55819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20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B6422CA-87CA-A337-7443-06BB7D2903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87"/>
          <a:stretch/>
        </p:blipFill>
        <p:spPr>
          <a:xfrm>
            <a:off x="1225485" y="822417"/>
            <a:ext cx="9776152" cy="58352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AE07EB-8722-A1C3-E3F6-F7221D8B5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425" y="429863"/>
            <a:ext cx="10571375" cy="785528"/>
          </a:xfrm>
        </p:spPr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451913-296E-ADD8-E673-B04ADEBF1C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</a:t>
            </a:fld>
            <a:endParaRPr lang="es-P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5C40BC-73D5-A5DF-0E07-66EDC7F91B89}"/>
              </a:ext>
            </a:extLst>
          </p:cNvPr>
          <p:cNvSpPr/>
          <p:nvPr/>
        </p:nvSpPr>
        <p:spPr>
          <a:xfrm>
            <a:off x="2849644" y="1767234"/>
            <a:ext cx="6520599" cy="4011396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6000" rtlCol="0" anchor="ctr"/>
          <a:lstStyle/>
          <a:p>
            <a:pPr>
              <a:lnSpc>
                <a:spcPct val="200000"/>
              </a:lnSpc>
            </a:pPr>
            <a:r>
              <a:rPr lang="es-ES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</a:t>
            </a:r>
            <a:r>
              <a:rPr lang="es-ES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Qué es un </a:t>
            </a:r>
            <a:r>
              <a:rPr lang="es-ES" dirty="0">
                <a:solidFill>
                  <a:srgbClr val="00CC66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arreglo</a:t>
            </a:r>
            <a:r>
              <a:rPr lang="es-ES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?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¿Qué tipos de arreglos existen?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Defina: longitud de arreglo.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Describa las formas de crear un arreglo en Java.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¿Cómo accedemos a los elementos de un arreglo?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472052-7D29-FDB2-B113-11E1E687F1A7}"/>
              </a:ext>
            </a:extLst>
          </p:cNvPr>
          <p:cNvSpPr/>
          <p:nvPr/>
        </p:nvSpPr>
        <p:spPr>
          <a:xfrm>
            <a:off x="3131270" y="2504351"/>
            <a:ext cx="592318" cy="2556015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01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02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03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04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6B2318-ADC3-D0B2-1497-E106D4E25FF7}"/>
              </a:ext>
            </a:extLst>
          </p:cNvPr>
          <p:cNvSpPr txBox="1"/>
          <p:nvPr/>
        </p:nvSpPr>
        <p:spPr>
          <a:xfrm>
            <a:off x="124905" y="6539941"/>
            <a:ext cx="866087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https://www.pngitem.com/pimgs/m/46-466059_macbook-air-transparent-screen-hd-png-download.png</a:t>
            </a:r>
          </a:p>
        </p:txBody>
      </p:sp>
    </p:spTree>
    <p:extLst>
      <p:ext uri="{BB962C8B-B14F-4D97-AF65-F5344CB8AC3E}">
        <p14:creationId xmlns:p14="http://schemas.microsoft.com/office/powerpoint/2010/main" val="163411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27A66-BD2E-90E2-F842-0777A6A40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¿Cómo se ordena un arreglo?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1DC759-D60A-F3A9-098D-5E0CF68F7C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20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2FE6FA-D442-FD63-C9ED-EC7B32980BC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>
                <a:solidFill>
                  <a:srgbClr val="00B0F0"/>
                </a:solidFill>
              </a:rPr>
              <a:t>Opción 1</a:t>
            </a:r>
            <a:r>
              <a:rPr lang="es-ES" dirty="0"/>
              <a:t>: implementar cualquier algoritmo de ordenamiento (</a:t>
            </a:r>
            <a:r>
              <a:rPr lang="es-ES" dirty="0" err="1">
                <a:solidFill>
                  <a:schemeClr val="bg1">
                    <a:lumMod val="50000"/>
                  </a:schemeClr>
                </a:solidFill>
              </a:rPr>
              <a:t>bubble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1">
                    <a:lumMod val="50000"/>
                  </a:schemeClr>
                </a:solidFill>
              </a:rPr>
              <a:t>sort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s-ES" dirty="0" err="1">
                <a:solidFill>
                  <a:schemeClr val="bg1">
                    <a:lumMod val="50000"/>
                  </a:schemeClr>
                </a:solidFill>
              </a:rPr>
              <a:t>merge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1">
                    <a:lumMod val="50000"/>
                  </a:schemeClr>
                </a:solidFill>
              </a:rPr>
              <a:t>sort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s-ES" dirty="0" err="1">
                <a:solidFill>
                  <a:schemeClr val="bg1">
                    <a:lumMod val="50000"/>
                  </a:schemeClr>
                </a:solidFill>
              </a:rPr>
              <a:t>shell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1">
                    <a:lumMod val="50000"/>
                  </a:schemeClr>
                </a:solidFill>
              </a:rPr>
              <a:t>sort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, etc.</a:t>
            </a:r>
            <a:r>
              <a:rPr lang="es-ES" dirty="0"/>
              <a:t>)</a:t>
            </a:r>
          </a:p>
          <a:p>
            <a:r>
              <a:rPr lang="es-ES" dirty="0">
                <a:solidFill>
                  <a:srgbClr val="00B0F0"/>
                </a:solidFill>
              </a:rPr>
              <a:t>Opción 2</a:t>
            </a:r>
            <a:r>
              <a:rPr lang="es-ES" dirty="0"/>
              <a:t>: utilizar el método </a:t>
            </a:r>
            <a:r>
              <a:rPr lang="es-ES" b="1" dirty="0" err="1"/>
              <a:t>Arrays.sort</a:t>
            </a:r>
            <a:r>
              <a:rPr lang="es-ES" b="1" dirty="0"/>
              <a:t>()</a:t>
            </a:r>
            <a:r>
              <a:rPr lang="es-ES" dirty="0"/>
              <a:t> de Java (que implementa el algoritmo </a:t>
            </a:r>
            <a:r>
              <a:rPr lang="es-ES" dirty="0" err="1">
                <a:solidFill>
                  <a:schemeClr val="bg1">
                    <a:lumMod val="50000"/>
                  </a:schemeClr>
                </a:solidFill>
              </a:rPr>
              <a:t>merge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1">
                    <a:lumMod val="50000"/>
                  </a:schemeClr>
                </a:solidFill>
              </a:rPr>
              <a:t>sort</a:t>
            </a:r>
            <a:r>
              <a:rPr lang="es-ES" dirty="0"/>
              <a:t>)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D63AD1-B497-4CC8-F7DC-4EE90C076869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6C7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bg1">
                    <a:lumMod val="75000"/>
                  </a:schemeClr>
                </a:solidFill>
              </a:rPr>
              <a:t>3. Operaciones con arreglos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0046B2-BEB8-318C-E578-DD3A8368D954}"/>
              </a:ext>
            </a:extLst>
          </p:cNvPr>
          <p:cNvSpPr txBox="1"/>
          <p:nvPr/>
        </p:nvSpPr>
        <p:spPr>
          <a:xfrm>
            <a:off x="6295978" y="6111741"/>
            <a:ext cx="2743200" cy="30777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AJYaamoov</a:t>
            </a:r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3CE085-D19F-2ADD-DAC3-D10F5DDF1188}"/>
              </a:ext>
            </a:extLst>
          </p:cNvPr>
          <p:cNvSpPr txBox="1"/>
          <p:nvPr/>
        </p:nvSpPr>
        <p:spPr>
          <a:xfrm>
            <a:off x="1732624" y="6111741"/>
            <a:ext cx="2743200" cy="30777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11 32 33 38 41 45 65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8B786A-4434-166C-ADB8-F22A4960C5E2}"/>
              </a:ext>
            </a:extLst>
          </p:cNvPr>
          <p:cNvSpPr txBox="1"/>
          <p:nvPr/>
        </p:nvSpPr>
        <p:spPr>
          <a:xfrm>
            <a:off x="865357" y="6096352"/>
            <a:ext cx="100794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Salida: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5DCBC0-2C87-979A-D61F-BB736F13FB7E}"/>
              </a:ext>
            </a:extLst>
          </p:cNvPr>
          <p:cNvSpPr txBox="1"/>
          <p:nvPr/>
        </p:nvSpPr>
        <p:spPr>
          <a:xfrm>
            <a:off x="5416088" y="6096352"/>
            <a:ext cx="100794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Salida: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71D950-FF21-546F-C007-68A38A41542A}"/>
              </a:ext>
            </a:extLst>
          </p:cNvPr>
          <p:cNvSpPr txBox="1"/>
          <p:nvPr/>
        </p:nvSpPr>
        <p:spPr>
          <a:xfrm>
            <a:off x="6895143" y="6414159"/>
            <a:ext cx="21440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i="1" dirty="0">
                <a:solidFill>
                  <a:srgbClr val="00B0F0"/>
                </a:solidFill>
              </a:rPr>
              <a:t>(2 espacios)</a:t>
            </a:r>
            <a:endParaRPr lang="en-US" i="1" dirty="0">
              <a:solidFill>
                <a:srgbClr val="00B0F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5905B1B-E1FC-07CC-BDB4-A58FB2F34A14}"/>
              </a:ext>
            </a:extLst>
          </p:cNvPr>
          <p:cNvCxnSpPr>
            <a:cxnSpLocks/>
          </p:cNvCxnSpPr>
          <p:nvPr/>
        </p:nvCxnSpPr>
        <p:spPr>
          <a:xfrm rot="10800000">
            <a:off x="6468443" y="6375880"/>
            <a:ext cx="381791" cy="217487"/>
          </a:xfrm>
          <a:prstGeom prst="curvedConnector3">
            <a:avLst>
              <a:gd name="adj1" fmla="val 105510"/>
            </a:avLst>
          </a:prstGeom>
          <a:ln w="19050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">
            <a:extLst>
              <a:ext uri="{FF2B5EF4-FFF2-40B4-BE49-F238E27FC236}">
                <a16:creationId xmlns:a16="http://schemas.microsoft.com/office/drawing/2014/main" id="{12A5038C-EF8D-CDDA-F0CB-99696A6DA6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662797"/>
            <a:ext cx="4415608" cy="2354803"/>
          </a:xfrm>
          <a:prstGeom prst="roundRect">
            <a:avLst>
              <a:gd name="adj" fmla="val 3786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6699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StringBuilder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6699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StringBuilder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contadores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=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{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33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45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65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32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41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38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Arrays.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sort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contadores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for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contador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contadores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accent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sb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92D05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append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contador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append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 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5B812267-B5A5-EEF4-A047-C2941AA10F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3198" y="3662796"/>
            <a:ext cx="6521337" cy="2354803"/>
          </a:xfrm>
          <a:prstGeom prst="roundRect">
            <a:avLst>
              <a:gd name="adj" fmla="val 3723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6699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StringBuilder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6699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StringBuilder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char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frase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=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{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'Y'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'o'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 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'A'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'm'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'o'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 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'J'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'a'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'v'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'a'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Arrays.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sort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frase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for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char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letra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frase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accent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sb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92D05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append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letra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06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27A66-BD2E-90E2-F842-0777A6A40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¿Cómo se compara un arreglo?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1DC759-D60A-F3A9-098D-5E0CF68F7C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21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2FE6FA-D442-FD63-C9ED-EC7B32980BC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Utilizamos </a:t>
            </a:r>
            <a:r>
              <a:rPr lang="es-ES" b="1" dirty="0" err="1"/>
              <a:t>Arrays.equals</a:t>
            </a:r>
            <a:r>
              <a:rPr lang="es-ES" b="1" dirty="0"/>
              <a:t>()</a:t>
            </a:r>
            <a:r>
              <a:rPr lang="es-ES" dirty="0"/>
              <a:t> que devuelve </a:t>
            </a:r>
            <a:r>
              <a:rPr lang="es-ES" dirty="0">
                <a:solidFill>
                  <a:schemeClr val="accent6"/>
                </a:solidFill>
              </a:rPr>
              <a:t>true</a:t>
            </a:r>
            <a:r>
              <a:rPr lang="es-ES" dirty="0"/>
              <a:t> o </a:t>
            </a:r>
            <a:r>
              <a:rPr lang="es-ES" dirty="0">
                <a:solidFill>
                  <a:srgbClr val="C00000"/>
                </a:solidFill>
              </a:rPr>
              <a:t>false</a:t>
            </a:r>
            <a:r>
              <a:rPr lang="es-ES" dirty="0"/>
              <a:t>.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D63AD1-B497-4CC8-F7DC-4EE90C076869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6C7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bg1">
                    <a:lumMod val="75000"/>
                  </a:schemeClr>
                </a:solidFill>
              </a:rPr>
              <a:t>3. Operaciones con arreglos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A6ABF13-1166-033B-E818-2CB009C256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8510" y="2872965"/>
            <a:ext cx="6217340" cy="1910807"/>
          </a:xfrm>
          <a:prstGeom prst="roundRect">
            <a:avLst>
              <a:gd name="adj" fmla="val 6150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char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letras = {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'c'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'a'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'm'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'p'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'e'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'ó'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'n'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char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letras2 = {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'C'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'a'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'm'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'p'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'e'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'o'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'n'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boolean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iguales = Arrays.</a:t>
            </a: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equals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(letras, letras2);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(iguales ?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"Son iguales"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"Son diferentes"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EE2282-0306-3FC3-981C-F852E83BD4C1}"/>
              </a:ext>
            </a:extLst>
          </p:cNvPr>
          <p:cNvSpPr txBox="1"/>
          <p:nvPr/>
        </p:nvSpPr>
        <p:spPr>
          <a:xfrm>
            <a:off x="2635777" y="5347910"/>
            <a:ext cx="2743200" cy="30777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Son </a:t>
            </a:r>
            <a:r>
              <a:rPr lang="en-US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diferentes</a:t>
            </a:r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89A13B-00E1-9C27-CD71-B0C6115520DD}"/>
              </a:ext>
            </a:extLst>
          </p:cNvPr>
          <p:cNvSpPr txBox="1"/>
          <p:nvPr/>
        </p:nvSpPr>
        <p:spPr>
          <a:xfrm>
            <a:off x="1768510" y="5332521"/>
            <a:ext cx="100794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Salida: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138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22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Acceso y recorrido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Operaciones con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7406917-DE6F-B649-59B2-2E181289D63F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E543963-49F4-0D94-A301-6B301C60597E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45BECF2-8B0B-B4A4-A151-7C775BDECBBA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C3894CE-ED59-8E46-E511-FB1F50D5CA3E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Declaración, creación e inicialización 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F54D3A4-275A-AD5B-EBE4-E43E1C5FE50A}"/>
              </a:ext>
            </a:extLst>
          </p:cNvPr>
          <p:cNvSpPr/>
          <p:nvPr/>
        </p:nvSpPr>
        <p:spPr>
          <a:xfrm>
            <a:off x="2483651" y="683513"/>
            <a:ext cx="7722218" cy="559961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65CD69B-F2C3-3271-5030-CECFF811249A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FBD336F-ED30-7D7B-AC96-CBA74C9D5252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6AE475-23F3-A68E-2F35-587F8F4C6088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7007E73-47BD-8BA0-B16E-ADA87CDC5C5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paralelos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8894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rrow: Right 11">
            <a:extLst>
              <a:ext uri="{FF2B5EF4-FFF2-40B4-BE49-F238E27FC236}">
                <a16:creationId xmlns:a16="http://schemas.microsoft.com/office/drawing/2014/main" id="{03D36921-0F4E-69FE-A426-263B0B03300E}"/>
              </a:ext>
            </a:extLst>
          </p:cNvPr>
          <p:cNvSpPr/>
          <p:nvPr/>
        </p:nvSpPr>
        <p:spPr>
          <a:xfrm>
            <a:off x="7817621" y="2505067"/>
            <a:ext cx="3080297" cy="338554"/>
          </a:xfrm>
          <a:prstGeom prst="rightArrow">
            <a:avLst/>
          </a:prstGeom>
          <a:solidFill>
            <a:srgbClr val="8FFF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B2E8EE3-7E8C-675A-F41D-77B0039D3082}"/>
              </a:ext>
            </a:extLst>
          </p:cNvPr>
          <p:cNvSpPr/>
          <p:nvPr/>
        </p:nvSpPr>
        <p:spPr>
          <a:xfrm>
            <a:off x="7817621" y="2985444"/>
            <a:ext cx="3080297" cy="338554"/>
          </a:xfrm>
          <a:prstGeom prst="rightArrow">
            <a:avLst/>
          </a:prstGeom>
          <a:solidFill>
            <a:srgbClr val="8FFF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01AEBD3-0142-5F50-918A-891F71FF11E4}"/>
              </a:ext>
            </a:extLst>
          </p:cNvPr>
          <p:cNvSpPr/>
          <p:nvPr/>
        </p:nvSpPr>
        <p:spPr>
          <a:xfrm>
            <a:off x="7817621" y="3465821"/>
            <a:ext cx="3080297" cy="338554"/>
          </a:xfrm>
          <a:prstGeom prst="rightArrow">
            <a:avLst/>
          </a:prstGeom>
          <a:solidFill>
            <a:srgbClr val="8FFF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A56C6647-E0AB-DF5C-5B2F-BBA7E17C2EBB}"/>
              </a:ext>
            </a:extLst>
          </p:cNvPr>
          <p:cNvSpPr/>
          <p:nvPr/>
        </p:nvSpPr>
        <p:spPr>
          <a:xfrm>
            <a:off x="7817621" y="3946198"/>
            <a:ext cx="3080297" cy="338554"/>
          </a:xfrm>
          <a:prstGeom prst="rightArrow">
            <a:avLst/>
          </a:prstGeom>
          <a:solidFill>
            <a:srgbClr val="8FFF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246E9211-5CAA-11E2-A159-9E1021B387C4}"/>
              </a:ext>
            </a:extLst>
          </p:cNvPr>
          <p:cNvSpPr/>
          <p:nvPr/>
        </p:nvSpPr>
        <p:spPr>
          <a:xfrm>
            <a:off x="7817621" y="4426575"/>
            <a:ext cx="3080297" cy="338554"/>
          </a:xfrm>
          <a:prstGeom prst="rightArrow">
            <a:avLst/>
          </a:prstGeom>
          <a:solidFill>
            <a:srgbClr val="8FFF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4D19A6BE-8FD2-36E8-419C-98EA8373EE22}"/>
              </a:ext>
            </a:extLst>
          </p:cNvPr>
          <p:cNvSpPr/>
          <p:nvPr/>
        </p:nvSpPr>
        <p:spPr>
          <a:xfrm>
            <a:off x="7817621" y="4906952"/>
            <a:ext cx="3080297" cy="338554"/>
          </a:xfrm>
          <a:prstGeom prst="rightArrow">
            <a:avLst/>
          </a:prstGeom>
          <a:solidFill>
            <a:srgbClr val="8FFF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79787491-B0BE-1D05-AA1A-E8BB4CE028DC}"/>
              </a:ext>
            </a:extLst>
          </p:cNvPr>
          <p:cNvSpPr/>
          <p:nvPr/>
        </p:nvSpPr>
        <p:spPr>
          <a:xfrm>
            <a:off x="7817621" y="5387328"/>
            <a:ext cx="3080297" cy="338554"/>
          </a:xfrm>
          <a:prstGeom prst="rightArrow">
            <a:avLst/>
          </a:prstGeom>
          <a:solidFill>
            <a:srgbClr val="8FFF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C40438-7522-5BCA-28D6-5644972AD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Arreglos paralelos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CF785D-B513-ADA1-4F3A-0696581A05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23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C9DC9A-4EF3-A7D2-1509-161F8D1D030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50" y="1436914"/>
            <a:ext cx="6042338" cy="4782911"/>
          </a:xfrm>
        </p:spPr>
        <p:txBody>
          <a:bodyPr>
            <a:normAutofit/>
          </a:bodyPr>
          <a:lstStyle/>
          <a:p>
            <a:r>
              <a:rPr lang="es-ES" dirty="0"/>
              <a:t>Técnica que permite agrupar información relacionada en varios arreglos de la misma longitud.</a:t>
            </a:r>
          </a:p>
          <a:p>
            <a:r>
              <a:rPr lang="es-ES" dirty="0"/>
              <a:t>Los arreglos paralelos pueden ser de distinto tipo de dato.</a:t>
            </a:r>
          </a:p>
          <a:p>
            <a:r>
              <a:rPr lang="es-ES" dirty="0"/>
              <a:t>Se utiliza el mismo índice para acceder a los valores de los arreglos.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70FF41-ECD7-EE66-11E2-554B9B442B44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902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accent2"/>
                </a:solidFill>
              </a:rPr>
              <a:t>4. Arreglos paralelos</a:t>
            </a:r>
            <a:endParaRPr lang="en-US" sz="2400" dirty="0">
              <a:solidFill>
                <a:schemeClr val="accent2"/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2A22566-E00C-10DE-47F6-E2AC0F3CA9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699525"/>
              </p:ext>
            </p:extLst>
          </p:nvPr>
        </p:nvGraphicFramePr>
        <p:xfrm>
          <a:off x="8149217" y="2387689"/>
          <a:ext cx="1086338" cy="33599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6338">
                  <a:extLst>
                    <a:ext uri="{9D8B030D-6E8A-4147-A177-3AD203B41FA5}">
                      <a16:colId xmlns:a16="http://schemas.microsoft.com/office/drawing/2014/main" val="3952432982"/>
                    </a:ext>
                  </a:extLst>
                </a:gridCol>
              </a:tblGrid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“Juan”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3886618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“Ana”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272133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“Rosa”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1755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“Julio”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3522813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“César”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173128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“Luis”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929890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“Gaby”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8963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ED09098-05E3-4E28-EA65-18F04FDC7E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032410"/>
              </p:ext>
            </p:extLst>
          </p:nvPr>
        </p:nvGraphicFramePr>
        <p:xfrm>
          <a:off x="9807188" y="2387689"/>
          <a:ext cx="723480" cy="33599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3480">
                  <a:extLst>
                    <a:ext uri="{9D8B030D-6E8A-4147-A177-3AD203B41FA5}">
                      <a16:colId xmlns:a16="http://schemas.microsoft.com/office/drawing/2014/main" val="3952432982"/>
                    </a:ext>
                  </a:extLst>
                </a:gridCol>
              </a:tblGrid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75000"/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3886618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23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75000"/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272133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28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75000"/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1755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75000"/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3522813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75000"/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173128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22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75000"/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929890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sz="1800" dirty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75000"/>
                        <a:alpha val="6509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8963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F509F7A-097A-50AE-C158-04D4D2ABCBE3}"/>
              </a:ext>
            </a:extLst>
          </p:cNvPr>
          <p:cNvSpPr txBox="1"/>
          <p:nvPr/>
        </p:nvSpPr>
        <p:spPr>
          <a:xfrm>
            <a:off x="8149217" y="1847679"/>
            <a:ext cx="108633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nombre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958F94-5037-B0AE-83BD-36535A26A656}"/>
              </a:ext>
            </a:extLst>
          </p:cNvPr>
          <p:cNvSpPr txBox="1"/>
          <p:nvPr/>
        </p:nvSpPr>
        <p:spPr>
          <a:xfrm>
            <a:off x="9807188" y="1847679"/>
            <a:ext cx="9100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>
                <a:solidFill>
                  <a:schemeClr val="bg1">
                    <a:lumMod val="50000"/>
                  </a:schemeClr>
                </a:solidFill>
              </a:rPr>
              <a:t>edad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CDC540F-FEE5-4833-CAAD-35A953F60F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649195"/>
              </p:ext>
            </p:extLst>
          </p:nvPr>
        </p:nvGraphicFramePr>
        <p:xfrm>
          <a:off x="7687550" y="2447977"/>
          <a:ext cx="403051" cy="33599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3051">
                  <a:extLst>
                    <a:ext uri="{9D8B030D-6E8A-4147-A177-3AD203B41FA5}">
                      <a16:colId xmlns:a16="http://schemas.microsoft.com/office/drawing/2014/main" val="3952432982"/>
                    </a:ext>
                  </a:extLst>
                </a:gridCol>
              </a:tblGrid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0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3886618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1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03272133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2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661755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3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3522813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4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12173128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5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7929890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6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0689638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D05D877-068C-3386-E217-CE7F825BD5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2294107"/>
              </p:ext>
            </p:extLst>
          </p:nvPr>
        </p:nvGraphicFramePr>
        <p:xfrm>
          <a:off x="9407491" y="2447977"/>
          <a:ext cx="403051" cy="33599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3051">
                  <a:extLst>
                    <a:ext uri="{9D8B030D-6E8A-4147-A177-3AD203B41FA5}">
                      <a16:colId xmlns:a16="http://schemas.microsoft.com/office/drawing/2014/main" val="3952432982"/>
                    </a:ext>
                  </a:extLst>
                </a:gridCol>
              </a:tblGrid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0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3886618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1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03272133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2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661755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3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3522813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4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12173128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5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7929890"/>
                  </a:ext>
                </a:extLst>
              </a:tr>
              <a:tr h="479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s-ES" dirty="0"/>
                        <a:t>6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06896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7715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1D6B2-83FE-45DC-EB46-25357EF7E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Arreglos paralelos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B42744-E701-8FC9-B43A-C57D35085E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24</a:t>
            </a:fld>
            <a:endParaRPr lang="es-P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99E005-52AB-186A-496F-2302F4A392B6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902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accent2"/>
                </a:solidFill>
              </a:rPr>
              <a:t>4. Arreglos paralelos</a:t>
            </a:r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473D3F7-E8FE-4635-3999-FA5A5090C2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4723" y="2429782"/>
            <a:ext cx="4961044" cy="2065717"/>
          </a:xfrm>
          <a:prstGeom prst="roundRect">
            <a:avLst>
              <a:gd name="adj" fmla="val 6281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String[]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codigos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{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"TG0987"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"ML029"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"MS8771"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"UK1025"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"DD8543"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"AVX2014"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"TW005"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String[]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productos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{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Teclado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Genius"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"Mouse Logitech"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"Monitor Samsung 22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\"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"USB Kingston 128GB"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"Disco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Duro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Western"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Audífonos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VX500"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Tableta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Wacom S"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double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precios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{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156.50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45.00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420.00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54.50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284.65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210.60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230.50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A27EB2-312D-8571-A21F-24FB7D8C30D4}"/>
              </a:ext>
            </a:extLst>
          </p:cNvPr>
          <p:cNvGrpSpPr/>
          <p:nvPr/>
        </p:nvGrpSpPr>
        <p:grpSpPr>
          <a:xfrm>
            <a:off x="6349659" y="1494480"/>
            <a:ext cx="5271240" cy="4288058"/>
            <a:chOff x="3413955" y="1823986"/>
            <a:chExt cx="5271240" cy="428805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8F19F1E-DEF6-043B-996B-A99856745073}"/>
                </a:ext>
              </a:extLst>
            </p:cNvPr>
            <p:cNvSpPr/>
            <p:nvPr/>
          </p:nvSpPr>
          <p:spPr>
            <a:xfrm>
              <a:off x="5351645" y="2338939"/>
              <a:ext cx="1915427" cy="539015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/>
                <a:t>Teclado </a:t>
              </a:r>
              <a:r>
                <a:rPr lang="es-ES" dirty="0" err="1"/>
                <a:t>Genius</a:t>
              </a:r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B729452-6995-72F7-D4BA-5D4341B36F21}"/>
                </a:ext>
              </a:extLst>
            </p:cNvPr>
            <p:cNvSpPr/>
            <p:nvPr/>
          </p:nvSpPr>
          <p:spPr>
            <a:xfrm>
              <a:off x="5351645" y="2877954"/>
              <a:ext cx="1915427" cy="539015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/>
                <a:t>Mouse Logitech</a:t>
              </a:r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D30118F-70DA-A2EB-5B3C-CA9655109D1C}"/>
                </a:ext>
              </a:extLst>
            </p:cNvPr>
            <p:cNvSpPr/>
            <p:nvPr/>
          </p:nvSpPr>
          <p:spPr>
            <a:xfrm>
              <a:off x="5351644" y="3416969"/>
              <a:ext cx="1915427" cy="539015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/>
                <a:t>Monitor Samsung 22”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6E545DF-F8A4-DEFF-9F34-FE67613C7925}"/>
                </a:ext>
              </a:extLst>
            </p:cNvPr>
            <p:cNvSpPr/>
            <p:nvPr/>
          </p:nvSpPr>
          <p:spPr>
            <a:xfrm>
              <a:off x="5351644" y="3955984"/>
              <a:ext cx="1915427" cy="539015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/>
                <a:t>USB Kingston 128GB</a:t>
              </a:r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DB3B97C-6350-4865-4BE3-CE5EBE3939C7}"/>
                </a:ext>
              </a:extLst>
            </p:cNvPr>
            <p:cNvSpPr/>
            <p:nvPr/>
          </p:nvSpPr>
          <p:spPr>
            <a:xfrm>
              <a:off x="5351644" y="4494999"/>
              <a:ext cx="1915427" cy="539015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/>
                <a:t>Disco Duro Western</a:t>
              </a:r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F02B210-F99E-1165-4881-51354C55901A}"/>
                </a:ext>
              </a:extLst>
            </p:cNvPr>
            <p:cNvSpPr/>
            <p:nvPr/>
          </p:nvSpPr>
          <p:spPr>
            <a:xfrm>
              <a:off x="5351643" y="5034014"/>
              <a:ext cx="1915427" cy="539015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/>
                <a:t>Audífonos VX500</a:t>
              </a:r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5AB46A7-789D-11A0-9C85-9BD779DAB283}"/>
                </a:ext>
              </a:extLst>
            </p:cNvPr>
            <p:cNvSpPr/>
            <p:nvPr/>
          </p:nvSpPr>
          <p:spPr>
            <a:xfrm>
              <a:off x="5351642" y="5573029"/>
              <a:ext cx="1915427" cy="539015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/>
                <a:t>Tableta Wacom S</a:t>
              </a:r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16F4067-D7DB-2E96-BED2-E0A52871A2C8}"/>
                </a:ext>
              </a:extLst>
            </p:cNvPr>
            <p:cNvSpPr/>
            <p:nvPr/>
          </p:nvSpPr>
          <p:spPr>
            <a:xfrm>
              <a:off x="3927103" y="2338939"/>
              <a:ext cx="962529" cy="53901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>
                  <a:solidFill>
                    <a:schemeClr val="accent4">
                      <a:lumMod val="50000"/>
                    </a:schemeClr>
                  </a:solidFill>
                </a:rPr>
                <a:t>TG0987</a:t>
              </a:r>
              <a:endParaRPr lang="en-US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0367FCB-9402-8579-93D0-2F58E448546E}"/>
                </a:ext>
              </a:extLst>
            </p:cNvPr>
            <p:cNvSpPr/>
            <p:nvPr/>
          </p:nvSpPr>
          <p:spPr>
            <a:xfrm>
              <a:off x="3927103" y="2877954"/>
              <a:ext cx="962529" cy="53901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>
                  <a:solidFill>
                    <a:schemeClr val="accent4">
                      <a:lumMod val="50000"/>
                    </a:schemeClr>
                  </a:solidFill>
                </a:rPr>
                <a:t>ML029</a:t>
              </a:r>
              <a:endParaRPr lang="en-US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B889D64-360E-75B9-7BEF-F67F881147D3}"/>
                </a:ext>
              </a:extLst>
            </p:cNvPr>
            <p:cNvSpPr/>
            <p:nvPr/>
          </p:nvSpPr>
          <p:spPr>
            <a:xfrm>
              <a:off x="3927102" y="3416969"/>
              <a:ext cx="962529" cy="53901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>
                  <a:solidFill>
                    <a:schemeClr val="accent4">
                      <a:lumMod val="50000"/>
                    </a:schemeClr>
                  </a:solidFill>
                </a:rPr>
                <a:t>MS8771</a:t>
              </a:r>
              <a:endParaRPr lang="en-US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A711815-690B-5838-3A73-0F8AE3A6E7D6}"/>
                </a:ext>
              </a:extLst>
            </p:cNvPr>
            <p:cNvSpPr/>
            <p:nvPr/>
          </p:nvSpPr>
          <p:spPr>
            <a:xfrm>
              <a:off x="3927102" y="3955984"/>
              <a:ext cx="962529" cy="53901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>
                  <a:solidFill>
                    <a:schemeClr val="accent4">
                      <a:lumMod val="50000"/>
                    </a:schemeClr>
                  </a:solidFill>
                </a:rPr>
                <a:t>UK1025</a:t>
              </a:r>
              <a:endParaRPr lang="en-US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8FD985E-853A-F3E4-BDEF-084420811A76}"/>
                </a:ext>
              </a:extLst>
            </p:cNvPr>
            <p:cNvSpPr/>
            <p:nvPr/>
          </p:nvSpPr>
          <p:spPr>
            <a:xfrm>
              <a:off x="3927102" y="4494999"/>
              <a:ext cx="962529" cy="53901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>
                  <a:solidFill>
                    <a:schemeClr val="accent4">
                      <a:lumMod val="50000"/>
                    </a:schemeClr>
                  </a:solidFill>
                </a:rPr>
                <a:t>DD8543</a:t>
              </a:r>
              <a:endParaRPr lang="en-US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D8F72CD-82CD-92BB-20D0-744E88DB39D7}"/>
                </a:ext>
              </a:extLst>
            </p:cNvPr>
            <p:cNvSpPr/>
            <p:nvPr/>
          </p:nvSpPr>
          <p:spPr>
            <a:xfrm>
              <a:off x="3927101" y="5034014"/>
              <a:ext cx="962529" cy="53901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>
                  <a:solidFill>
                    <a:schemeClr val="accent4">
                      <a:lumMod val="50000"/>
                    </a:schemeClr>
                  </a:solidFill>
                </a:rPr>
                <a:t>AVX2014</a:t>
              </a:r>
              <a:endParaRPr lang="en-US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3D83876-0AAB-7AFD-9561-6817BF0DEF68}"/>
                </a:ext>
              </a:extLst>
            </p:cNvPr>
            <p:cNvSpPr/>
            <p:nvPr/>
          </p:nvSpPr>
          <p:spPr>
            <a:xfrm>
              <a:off x="3927100" y="5573029"/>
              <a:ext cx="962529" cy="53901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>
                  <a:solidFill>
                    <a:schemeClr val="accent4">
                      <a:lumMod val="50000"/>
                    </a:schemeClr>
                  </a:solidFill>
                </a:rPr>
                <a:t>TW005</a:t>
              </a:r>
              <a:endParaRPr lang="en-US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FA9C744-C135-0F9C-509A-B68CC8A9BA33}"/>
                </a:ext>
              </a:extLst>
            </p:cNvPr>
            <p:cNvSpPr/>
            <p:nvPr/>
          </p:nvSpPr>
          <p:spPr>
            <a:xfrm>
              <a:off x="7729086" y="2338939"/>
              <a:ext cx="881516" cy="53901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ES" dirty="0"/>
                <a:t>156.50</a:t>
              </a:r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4E181C0-C6EA-1D79-BB5E-C564BC2E49DB}"/>
                </a:ext>
              </a:extLst>
            </p:cNvPr>
            <p:cNvSpPr/>
            <p:nvPr/>
          </p:nvSpPr>
          <p:spPr>
            <a:xfrm>
              <a:off x="7729086" y="2877954"/>
              <a:ext cx="881516" cy="53901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ES" dirty="0"/>
                <a:t>45.00</a:t>
              </a:r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3600F7A-4316-8DF2-1716-337325F7632E}"/>
                </a:ext>
              </a:extLst>
            </p:cNvPr>
            <p:cNvSpPr/>
            <p:nvPr/>
          </p:nvSpPr>
          <p:spPr>
            <a:xfrm>
              <a:off x="7729085" y="3416969"/>
              <a:ext cx="881516" cy="53901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ES" dirty="0"/>
                <a:t>420.00</a:t>
              </a:r>
              <a:endParaRPr lang="en-US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FA563B9-0D23-51F6-8962-138734CB6223}"/>
                </a:ext>
              </a:extLst>
            </p:cNvPr>
            <p:cNvSpPr/>
            <p:nvPr/>
          </p:nvSpPr>
          <p:spPr>
            <a:xfrm>
              <a:off x="7729085" y="3955984"/>
              <a:ext cx="881516" cy="53901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ES" dirty="0"/>
                <a:t>54.50</a:t>
              </a:r>
              <a:endParaRPr lang="en-US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D231B9F-2866-09F4-39B3-E89A4F5ADB39}"/>
                </a:ext>
              </a:extLst>
            </p:cNvPr>
            <p:cNvSpPr/>
            <p:nvPr/>
          </p:nvSpPr>
          <p:spPr>
            <a:xfrm>
              <a:off x="7729085" y="4494999"/>
              <a:ext cx="881516" cy="53901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ES" dirty="0"/>
                <a:t>284.65</a:t>
              </a:r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28EB790-A005-1D92-7772-58E43E53A158}"/>
                </a:ext>
              </a:extLst>
            </p:cNvPr>
            <p:cNvSpPr/>
            <p:nvPr/>
          </p:nvSpPr>
          <p:spPr>
            <a:xfrm>
              <a:off x="7729084" y="5034014"/>
              <a:ext cx="881516" cy="53901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ES" dirty="0"/>
                <a:t>210.60</a:t>
              </a:r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7BC094A-E9D2-A469-6EB6-6BE32959951B}"/>
                </a:ext>
              </a:extLst>
            </p:cNvPr>
            <p:cNvSpPr/>
            <p:nvPr/>
          </p:nvSpPr>
          <p:spPr>
            <a:xfrm>
              <a:off x="7729083" y="5573029"/>
              <a:ext cx="881516" cy="53901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ES" dirty="0"/>
                <a:t>230.50</a:t>
              </a:r>
              <a:endParaRPr lang="en-US" dirty="0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71C9C56-F936-821C-48CD-86D6A70F518D}"/>
                </a:ext>
              </a:extLst>
            </p:cNvPr>
            <p:cNvGrpSpPr/>
            <p:nvPr/>
          </p:nvGrpSpPr>
          <p:grpSpPr>
            <a:xfrm>
              <a:off x="3413955" y="2338939"/>
              <a:ext cx="329257" cy="3773105"/>
              <a:chOff x="3413955" y="2338939"/>
              <a:chExt cx="329257" cy="3773105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B3219E9C-6599-F685-650F-C67A5BBB30F3}"/>
                  </a:ext>
                </a:extLst>
              </p:cNvPr>
              <p:cNvSpPr/>
              <p:nvPr/>
            </p:nvSpPr>
            <p:spPr>
              <a:xfrm>
                <a:off x="3413958" y="233893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B5B872C1-9A92-4708-94CD-0E93EDEE8C7A}"/>
                  </a:ext>
                </a:extLst>
              </p:cNvPr>
              <p:cNvSpPr/>
              <p:nvPr/>
            </p:nvSpPr>
            <p:spPr>
              <a:xfrm>
                <a:off x="3413958" y="2877954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B9EC6D0-F7E3-AAC2-B5DA-3630A058505D}"/>
                  </a:ext>
                </a:extLst>
              </p:cNvPr>
              <p:cNvSpPr/>
              <p:nvPr/>
            </p:nvSpPr>
            <p:spPr>
              <a:xfrm>
                <a:off x="3413957" y="341696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E9989BCD-C806-131E-168B-4FF5EFA5DF1F}"/>
                  </a:ext>
                </a:extLst>
              </p:cNvPr>
              <p:cNvSpPr/>
              <p:nvPr/>
            </p:nvSpPr>
            <p:spPr>
              <a:xfrm>
                <a:off x="3413957" y="3955984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CED70746-CE31-D952-ABD9-D9BCE465670C}"/>
                  </a:ext>
                </a:extLst>
              </p:cNvPr>
              <p:cNvSpPr/>
              <p:nvPr/>
            </p:nvSpPr>
            <p:spPr>
              <a:xfrm>
                <a:off x="3413957" y="449499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64DD6CAE-A94C-6610-90B3-3DC4FF8804EE}"/>
                  </a:ext>
                </a:extLst>
              </p:cNvPr>
              <p:cNvSpPr/>
              <p:nvPr/>
            </p:nvSpPr>
            <p:spPr>
              <a:xfrm>
                <a:off x="3413956" y="5034014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5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F4CE9B61-FCA2-3C03-6B52-182E8562EF92}"/>
                  </a:ext>
                </a:extLst>
              </p:cNvPr>
              <p:cNvSpPr/>
              <p:nvPr/>
            </p:nvSpPr>
            <p:spPr>
              <a:xfrm>
                <a:off x="3413955" y="557302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6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180A557-410D-5086-5E49-2F2724CA15D6}"/>
                </a:ext>
              </a:extLst>
            </p:cNvPr>
            <p:cNvSpPr/>
            <p:nvPr/>
          </p:nvSpPr>
          <p:spPr>
            <a:xfrm>
              <a:off x="3927099" y="1823986"/>
              <a:ext cx="962529" cy="4057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 err="1">
                  <a:solidFill>
                    <a:schemeClr val="bg1">
                      <a:lumMod val="50000"/>
                    </a:schemeClr>
                  </a:solidFill>
                </a:rPr>
                <a:t>codigos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544C885-007B-1D5D-D53C-72012F53DD3A}"/>
                </a:ext>
              </a:extLst>
            </p:cNvPr>
            <p:cNvSpPr/>
            <p:nvPr/>
          </p:nvSpPr>
          <p:spPr>
            <a:xfrm>
              <a:off x="5351642" y="1823986"/>
              <a:ext cx="962529" cy="4057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productos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25CFC95-9ABE-D6A6-929E-1E124359F714}"/>
                </a:ext>
              </a:extLst>
            </p:cNvPr>
            <p:cNvSpPr/>
            <p:nvPr/>
          </p:nvSpPr>
          <p:spPr>
            <a:xfrm>
              <a:off x="7722666" y="1843236"/>
              <a:ext cx="962529" cy="4057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dirty="0">
                  <a:solidFill>
                    <a:schemeClr val="bg1">
                      <a:lumMod val="50000"/>
                    </a:schemeClr>
                  </a:solidFill>
                </a:rPr>
                <a:t>precios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4F490529-C445-B6A5-1B0D-9A3554060D27}"/>
                </a:ext>
              </a:extLst>
            </p:cNvPr>
            <p:cNvGrpSpPr/>
            <p:nvPr/>
          </p:nvGrpSpPr>
          <p:grpSpPr>
            <a:xfrm>
              <a:off x="4992501" y="2338939"/>
              <a:ext cx="329257" cy="3773105"/>
              <a:chOff x="3413955" y="2338939"/>
              <a:chExt cx="329257" cy="3773105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EC7EDF03-E633-62A9-81A5-26F96D0633BA}"/>
                  </a:ext>
                </a:extLst>
              </p:cNvPr>
              <p:cNvSpPr/>
              <p:nvPr/>
            </p:nvSpPr>
            <p:spPr>
              <a:xfrm>
                <a:off x="3413958" y="233893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2CB37232-5FE3-0361-2A25-3743136F667C}"/>
                  </a:ext>
                </a:extLst>
              </p:cNvPr>
              <p:cNvSpPr/>
              <p:nvPr/>
            </p:nvSpPr>
            <p:spPr>
              <a:xfrm>
                <a:off x="3413958" y="2877954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C3EAEB6B-C8DE-04CA-D5D0-D834E21CB1D8}"/>
                  </a:ext>
                </a:extLst>
              </p:cNvPr>
              <p:cNvSpPr/>
              <p:nvPr/>
            </p:nvSpPr>
            <p:spPr>
              <a:xfrm>
                <a:off x="3413957" y="341696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11E9B33-B46B-5A18-DA66-92A6E828C702}"/>
                  </a:ext>
                </a:extLst>
              </p:cNvPr>
              <p:cNvSpPr/>
              <p:nvPr/>
            </p:nvSpPr>
            <p:spPr>
              <a:xfrm>
                <a:off x="3413957" y="3955984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2093B02F-3B01-8639-B63F-A614D23EB758}"/>
                  </a:ext>
                </a:extLst>
              </p:cNvPr>
              <p:cNvSpPr/>
              <p:nvPr/>
            </p:nvSpPr>
            <p:spPr>
              <a:xfrm>
                <a:off x="3413957" y="449499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6A1D5DF5-AAB7-D495-60C4-989F8DB2C6DE}"/>
                  </a:ext>
                </a:extLst>
              </p:cNvPr>
              <p:cNvSpPr/>
              <p:nvPr/>
            </p:nvSpPr>
            <p:spPr>
              <a:xfrm>
                <a:off x="3413956" y="5034014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5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BCA06730-768D-E84E-1F0D-E1EC6CFBDE88}"/>
                  </a:ext>
                </a:extLst>
              </p:cNvPr>
              <p:cNvSpPr/>
              <p:nvPr/>
            </p:nvSpPr>
            <p:spPr>
              <a:xfrm>
                <a:off x="3413955" y="557302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6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981DBE1-A792-92A8-BD9F-578597394B04}"/>
                </a:ext>
              </a:extLst>
            </p:cNvPr>
            <p:cNvGrpSpPr/>
            <p:nvPr/>
          </p:nvGrpSpPr>
          <p:grpSpPr>
            <a:xfrm>
              <a:off x="7391193" y="2338939"/>
              <a:ext cx="329257" cy="3773105"/>
              <a:chOff x="3413955" y="2338939"/>
              <a:chExt cx="329257" cy="3773105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AED278AB-8689-5244-D21B-06F304BB6F6E}"/>
                  </a:ext>
                </a:extLst>
              </p:cNvPr>
              <p:cNvSpPr/>
              <p:nvPr/>
            </p:nvSpPr>
            <p:spPr>
              <a:xfrm>
                <a:off x="3413958" y="233893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0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5506F165-CE6A-BA88-CC17-09F428328C9B}"/>
                  </a:ext>
                </a:extLst>
              </p:cNvPr>
              <p:cNvSpPr/>
              <p:nvPr/>
            </p:nvSpPr>
            <p:spPr>
              <a:xfrm>
                <a:off x="3413958" y="2877954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1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55C7B1E8-7DA8-4711-7EDE-BEBC04620793}"/>
                  </a:ext>
                </a:extLst>
              </p:cNvPr>
              <p:cNvSpPr/>
              <p:nvPr/>
            </p:nvSpPr>
            <p:spPr>
              <a:xfrm>
                <a:off x="3413957" y="341696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2836F60B-0ED2-B027-5A5F-EA32DFED515F}"/>
                  </a:ext>
                </a:extLst>
              </p:cNvPr>
              <p:cNvSpPr/>
              <p:nvPr/>
            </p:nvSpPr>
            <p:spPr>
              <a:xfrm>
                <a:off x="3413957" y="3955984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3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8CE91483-918E-26D1-B088-41AE54A679F6}"/>
                  </a:ext>
                </a:extLst>
              </p:cNvPr>
              <p:cNvSpPr/>
              <p:nvPr/>
            </p:nvSpPr>
            <p:spPr>
              <a:xfrm>
                <a:off x="3413957" y="449499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4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F368EC4A-7FE2-C172-1532-FB887D5FF786}"/>
                  </a:ext>
                </a:extLst>
              </p:cNvPr>
              <p:cNvSpPr/>
              <p:nvPr/>
            </p:nvSpPr>
            <p:spPr>
              <a:xfrm>
                <a:off x="3413956" y="5034014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5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AA9CD3E2-F17D-7650-596E-51209D7BDDBA}"/>
                  </a:ext>
                </a:extLst>
              </p:cNvPr>
              <p:cNvSpPr/>
              <p:nvPr/>
            </p:nvSpPr>
            <p:spPr>
              <a:xfrm>
                <a:off x="3413955" y="5573029"/>
                <a:ext cx="329254" cy="5390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s-ES" dirty="0">
                    <a:solidFill>
                      <a:schemeClr val="bg1">
                        <a:lumMod val="50000"/>
                      </a:schemeClr>
                    </a:solidFill>
                  </a:rPr>
                  <a:t>6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753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6C06B-60E2-7219-2C28-75A5DDF09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Arreglos paralelos. Ejemplo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5B3029-1C2F-CB74-0F04-D0DC323342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25</a:t>
            </a:fld>
            <a:endParaRPr lang="es-P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2EE9AD-8E05-4F0F-9748-F0970F30DE84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902B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chemeClr val="accent2"/>
                </a:solidFill>
              </a:rPr>
              <a:t>4. Arreglos paralelos</a:t>
            </a:r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6571851-D1C0-808C-7783-BFF76CF990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3649" y="1793508"/>
            <a:ext cx="6181889" cy="4306267"/>
          </a:xfrm>
          <a:prstGeom prst="roundRect">
            <a:avLst>
              <a:gd name="adj" fmla="val 3477"/>
            </a:avLst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String[]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codigos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{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"TG0987"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"ML029"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"MS8771"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"UK1025"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"DD8543"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"AVX2014"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"TW005"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String[]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productos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{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Teclado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Genius"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"Mouse Logitech"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"Monitor Samsung 22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\"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"USB Kingston 128GB"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"Disco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Duro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Western"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Audífonos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VX500"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Tableta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Wacom S"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double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[]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precios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{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156.50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45.00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420.00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54.50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284.65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210.60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230.50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separador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format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"%44s"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replace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 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"-"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printf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\n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%1$s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\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Catálogo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productos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\n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%1$s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\n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separador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49DED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codigos.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length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++) {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printf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"%-10s%-24s%9.2f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D981D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\n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EC482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CED0D6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	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codigos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productos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precios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]);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72CF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DEBC7E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println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separador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7CF95D-5893-35C5-8D14-D14C8213BDE1}"/>
              </a:ext>
            </a:extLst>
          </p:cNvPr>
          <p:cNvSpPr txBox="1"/>
          <p:nvPr/>
        </p:nvSpPr>
        <p:spPr>
          <a:xfrm>
            <a:off x="7543801" y="3197185"/>
            <a:ext cx="3977639" cy="286039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--------------------------------------------</a:t>
            </a:r>
          </a:p>
          <a:p>
            <a:pPr>
              <a:lnSpc>
                <a:spcPct val="150000"/>
              </a:lnSpc>
            </a:pPr>
            <a:r>
              <a:rPr lang="en-US" sz="11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Catálogo</a:t>
            </a: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 </a:t>
            </a:r>
            <a:r>
              <a:rPr lang="en-US" sz="11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productos</a:t>
            </a:r>
            <a:endParaRPr lang="en-US" sz="11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--------------------------------------------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TG0987    </a:t>
            </a:r>
            <a:r>
              <a:rPr lang="en-US" sz="11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Teclado</a:t>
            </a: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Genius             156.50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ML029     Mouse Logitech              45.00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MS8771    Monitor Samsung 22"        420.00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UK1025    USB Kingston 128GB          54.50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DD8543    Disco </a:t>
            </a:r>
            <a:r>
              <a:rPr lang="en-US" sz="11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Duro</a:t>
            </a: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Western         284.65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AVX2014   </a:t>
            </a:r>
            <a:r>
              <a:rPr lang="en-US" sz="11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Audífonos</a:t>
            </a: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VX500            210.60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TW005     </a:t>
            </a:r>
            <a:r>
              <a:rPr lang="en-US" sz="11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Tableta</a:t>
            </a: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Wacom S            230.50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--------------------------------------------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94AB70-BD35-F257-6D64-47FFB999B975}"/>
              </a:ext>
            </a:extLst>
          </p:cNvPr>
          <p:cNvSpPr txBox="1"/>
          <p:nvPr/>
        </p:nvSpPr>
        <p:spPr>
          <a:xfrm>
            <a:off x="7549415" y="2809020"/>
            <a:ext cx="111893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Salida: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A89434-0AEB-BE8D-C458-1AE7920854DA}"/>
              </a:ext>
            </a:extLst>
          </p:cNvPr>
          <p:cNvSpPr txBox="1"/>
          <p:nvPr/>
        </p:nvSpPr>
        <p:spPr>
          <a:xfrm>
            <a:off x="7543801" y="1779742"/>
            <a:ext cx="397763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Impresión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pantalla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los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datos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contenidos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los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arreglos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tratados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como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arreglos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paralelos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9ABE1C-8721-27E7-0CA9-BE43C6186F45}"/>
              </a:ext>
            </a:extLst>
          </p:cNvPr>
          <p:cNvSpPr txBox="1"/>
          <p:nvPr/>
        </p:nvSpPr>
        <p:spPr>
          <a:xfrm>
            <a:off x="1203649" y="6274248"/>
            <a:ext cx="59795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 err="1">
                <a:solidFill>
                  <a:srgbClr val="00B0F0"/>
                </a:solidFill>
              </a:rPr>
              <a:t>Programa</a:t>
            </a:r>
            <a:r>
              <a:rPr lang="en-US" i="1" dirty="0">
                <a:solidFill>
                  <a:srgbClr val="00B0F0"/>
                </a:solidFill>
              </a:rPr>
              <a:t> complete </a:t>
            </a:r>
            <a:r>
              <a:rPr lang="en-US" i="1" dirty="0" err="1">
                <a:solidFill>
                  <a:srgbClr val="00B0F0"/>
                </a:solidFill>
              </a:rPr>
              <a:t>en</a:t>
            </a:r>
            <a:r>
              <a:rPr lang="en-US" i="1" dirty="0">
                <a:solidFill>
                  <a:srgbClr val="00B0F0"/>
                </a:solidFill>
              </a:rPr>
              <a:t> </a:t>
            </a:r>
            <a:r>
              <a:rPr lang="en-US" i="1" dirty="0" err="1">
                <a:solidFill>
                  <a:srgbClr val="00B0F0"/>
                </a:solidFill>
              </a:rPr>
              <a:t>el</a:t>
            </a:r>
            <a:r>
              <a:rPr lang="en-US" i="1" dirty="0">
                <a:solidFill>
                  <a:srgbClr val="00B0F0"/>
                </a:solidFill>
              </a:rPr>
              <a:t> </a:t>
            </a:r>
            <a:r>
              <a:rPr lang="en-US" i="1" dirty="0" err="1">
                <a:solidFill>
                  <a:srgbClr val="00B0F0"/>
                </a:solidFill>
              </a:rPr>
              <a:t>archivo</a:t>
            </a:r>
            <a:r>
              <a:rPr lang="en-US" i="1" dirty="0">
                <a:solidFill>
                  <a:srgbClr val="00B0F0"/>
                </a:solidFill>
              </a:rPr>
              <a:t> ArreglosParalelos.java</a:t>
            </a:r>
          </a:p>
        </p:txBody>
      </p:sp>
    </p:spTree>
    <p:extLst>
      <p:ext uri="{BB962C8B-B14F-4D97-AF65-F5344CB8AC3E}">
        <p14:creationId xmlns:p14="http://schemas.microsoft.com/office/powerpoint/2010/main" val="4258850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6B983-D187-5021-011D-340D9A6463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26</a:t>
            </a:fld>
            <a:endParaRPr lang="es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F08B-E599-8764-EE5E-B3C48CE274CF}"/>
              </a:ext>
            </a:extLst>
          </p:cNvPr>
          <p:cNvSpPr txBox="1"/>
          <p:nvPr/>
        </p:nvSpPr>
        <p:spPr>
          <a:xfrm rot="16200000">
            <a:off x="-1039430" y="2800020"/>
            <a:ext cx="55996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" pitchFamily="2" charset="0"/>
              </a:rPr>
              <a:t>contenido</a:t>
            </a:r>
            <a:endParaRPr lang="en-US" sz="8800" b="1" dirty="0">
              <a:solidFill>
                <a:schemeClr val="accent1">
                  <a:lumMod val="60000"/>
                  <a:lumOff val="4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892BF36-842E-D6E3-10B2-7C5054E9682B}"/>
              </a:ext>
            </a:extLst>
          </p:cNvPr>
          <p:cNvGrpSpPr/>
          <p:nvPr/>
        </p:nvGrpSpPr>
        <p:grpSpPr>
          <a:xfrm>
            <a:off x="2783393" y="1902748"/>
            <a:ext cx="3503525" cy="1862048"/>
            <a:chOff x="2592475" y="894308"/>
            <a:chExt cx="3503525" cy="1862048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6142F58-5226-BA35-9969-57C16866CCC1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779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88136D1-9413-F8D4-A74C-53EACFBC9CBA}"/>
                </a:ext>
              </a:extLst>
            </p:cNvPr>
            <p:cNvSpPr txBox="1"/>
            <p:nvPr/>
          </p:nvSpPr>
          <p:spPr>
            <a:xfrm>
              <a:off x="278077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2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7D6B8A0-3C80-5604-A8A1-15D59C71EB7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Acceso y recorrido</a:t>
              </a:r>
              <a:b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77F7E6-EE33-E354-2099-9C47A8342E7A}"/>
              </a:ext>
            </a:extLst>
          </p:cNvPr>
          <p:cNvGrpSpPr/>
          <p:nvPr/>
        </p:nvGrpSpPr>
        <p:grpSpPr>
          <a:xfrm>
            <a:off x="2783393" y="3323167"/>
            <a:ext cx="3503525" cy="1862048"/>
            <a:chOff x="2592475" y="894308"/>
            <a:chExt cx="3503525" cy="18620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44DFE3-7D4C-2579-D734-9396D7EAD993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6C7E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82BCBF-D332-7F8B-F38F-84AA96AB2A16}"/>
                </a:ext>
              </a:extLst>
            </p:cNvPr>
            <p:cNvSpPr txBox="1"/>
            <p:nvPr/>
          </p:nvSpPr>
          <p:spPr>
            <a:xfrm>
              <a:off x="276024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3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0C9602D-8CD9-B7AC-EFD0-8EB47AF5E002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Operaciones con arreglos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C03EC01-3410-3753-838A-CBAF48C6B899}"/>
              </a:ext>
            </a:extLst>
          </p:cNvPr>
          <p:cNvGrpSpPr/>
          <p:nvPr/>
        </p:nvGrpSpPr>
        <p:grpSpPr>
          <a:xfrm>
            <a:off x="2783393" y="482329"/>
            <a:ext cx="3503525" cy="1862048"/>
            <a:chOff x="2592475" y="894308"/>
            <a:chExt cx="3503525" cy="18620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3F793D-9F3A-9CB6-BB43-2BE49A384566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3821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64E5F22-E391-D88E-BBA2-49677A37E1E4}"/>
                </a:ext>
              </a:extLst>
            </p:cNvPr>
            <p:cNvSpPr txBox="1"/>
            <p:nvPr/>
          </p:nvSpPr>
          <p:spPr>
            <a:xfrm>
              <a:off x="2730534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1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B3C8AD1-9836-58ED-EB32-5005786BE9DC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Declaración, creación e inicialización (repaso)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65CD69B-F2C3-3271-5030-CECFF811249A}"/>
              </a:ext>
            </a:extLst>
          </p:cNvPr>
          <p:cNvGrpSpPr/>
          <p:nvPr/>
        </p:nvGrpSpPr>
        <p:grpSpPr>
          <a:xfrm>
            <a:off x="2783393" y="4743585"/>
            <a:ext cx="3503525" cy="1862048"/>
            <a:chOff x="2592475" y="894308"/>
            <a:chExt cx="3503525" cy="1862048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FBD336F-ED30-7D7B-AC96-CBA74C9D5252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902B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6AE475-23F3-A68E-2F35-587F8F4C6088}"/>
                </a:ext>
              </a:extLst>
            </p:cNvPr>
            <p:cNvSpPr txBox="1"/>
            <p:nvPr/>
          </p:nvSpPr>
          <p:spPr>
            <a:xfrm>
              <a:off x="2750623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4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7007E73-47BD-8BA0-B16E-ADA87CDC5C57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Arreglos paralelos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F54D3A4-275A-AD5B-EBE4-E43E1C5FE50A}"/>
              </a:ext>
            </a:extLst>
          </p:cNvPr>
          <p:cNvSpPr/>
          <p:nvPr/>
        </p:nvSpPr>
        <p:spPr>
          <a:xfrm>
            <a:off x="2483651" y="683513"/>
            <a:ext cx="7722218" cy="559961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7406917-DE6F-B649-59B2-2E181289D63F}"/>
              </a:ext>
            </a:extLst>
          </p:cNvPr>
          <p:cNvGrpSpPr/>
          <p:nvPr/>
        </p:nvGrpSpPr>
        <p:grpSpPr>
          <a:xfrm>
            <a:off x="6702343" y="482329"/>
            <a:ext cx="3503525" cy="1862048"/>
            <a:chOff x="2592475" y="894308"/>
            <a:chExt cx="3503525" cy="186204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E543963-49F4-0D94-A301-6B301C60597E}"/>
                </a:ext>
              </a:extLst>
            </p:cNvPr>
            <p:cNvSpPr/>
            <p:nvPr/>
          </p:nvSpPr>
          <p:spPr>
            <a:xfrm>
              <a:off x="2592475" y="1276141"/>
              <a:ext cx="1024932" cy="1024932"/>
            </a:xfrm>
            <a:prstGeom prst="rect">
              <a:avLst/>
            </a:prstGeom>
            <a:solidFill>
              <a:srgbClr val="0F7A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45BECF2-8B0B-B4A4-A151-7C775BDECBBA}"/>
                </a:ext>
              </a:extLst>
            </p:cNvPr>
            <p:cNvSpPr txBox="1"/>
            <p:nvPr/>
          </p:nvSpPr>
          <p:spPr>
            <a:xfrm>
              <a:off x="2770726" y="894308"/>
              <a:ext cx="123726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s-ES" sz="11500" b="1" dirty="0">
                  <a:solidFill>
                    <a:schemeClr val="bg1"/>
                  </a:solidFill>
                  <a:latin typeface="Arial Black" panose="020B0A04020102020204" pitchFamily="34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5</a:t>
              </a:r>
              <a:endParaRPr lang="en-US" sz="11500" b="1" dirty="0">
                <a:solidFill>
                  <a:schemeClr val="bg1"/>
                </a:solidFill>
                <a:latin typeface="Arial Black" panose="020B0A04020102020204" pitchFamily="34" charset="0"/>
                <a:ea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C3894CE-ED59-8E46-E511-FB1F50D5CA3E}"/>
                </a:ext>
              </a:extLst>
            </p:cNvPr>
            <p:cNvSpPr/>
            <p:nvPr/>
          </p:nvSpPr>
          <p:spPr>
            <a:xfrm>
              <a:off x="3617407" y="1276141"/>
              <a:ext cx="2478593" cy="10249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Práctica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883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3221E-7708-DD9F-B395-2B2627CF2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 1. Reporte ASCII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B2B3A6-73E1-13C8-1AE3-FE1B1D0560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27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5F0DFD-1D9E-4C35-3620-BC56941EFB6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51" y="1436914"/>
            <a:ext cx="10321410" cy="4919436"/>
          </a:xfrm>
        </p:spPr>
        <p:txBody>
          <a:bodyPr>
            <a:normAutofit fontScale="85000" lnSpcReduction="10000"/>
          </a:bodyPr>
          <a:lstStyle/>
          <a:p>
            <a:pPr marL="50800" indent="0">
              <a:lnSpc>
                <a:spcPct val="120000"/>
              </a:lnSpc>
              <a:buNone/>
            </a:pPr>
            <a:endParaRPr lang="es-ES" dirty="0">
              <a:solidFill>
                <a:schemeClr val="bg1">
                  <a:lumMod val="50000"/>
                </a:schemeClr>
              </a:solidFill>
              <a:latin typeface="+mj-lt"/>
            </a:endParaRPr>
          </a:p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Generar el reporte mostrado.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Se debe utilizar arreglos </a:t>
            </a:r>
            <a:b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paralelos inicializados​.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El promedio de cada alumno </a:t>
            </a:r>
            <a:b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y el promedio total deben ser </a:t>
            </a:r>
            <a:b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calculados​.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Los datos deben calcularse a partir de una copia de los arreglos paralelos​.</a:t>
            </a:r>
          </a:p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El reporte ASCII debe generarse haciendo uso de </a:t>
            </a:r>
            <a:r>
              <a:rPr lang="es-ES" dirty="0" err="1">
                <a:solidFill>
                  <a:schemeClr val="accent2"/>
                </a:solidFill>
                <a:latin typeface="+mj-lt"/>
              </a:rPr>
              <a:t>StringBuilder.append</a:t>
            </a:r>
            <a:endParaRPr lang="en-US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0FC3C8-4758-588F-2F3D-B7EF8A401486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0F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rgbClr val="00CC99"/>
                </a:solidFill>
              </a:rPr>
              <a:t>5. Práctica</a:t>
            </a:r>
            <a:endParaRPr lang="en-US" sz="2400" dirty="0">
              <a:solidFill>
                <a:srgbClr val="00CC99"/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04AB2C2-B854-7649-E464-F1C9AB2B0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0565" y="1800178"/>
            <a:ext cx="5603235" cy="261009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7578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3221E-7708-DD9F-B395-2B2627CF2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 2. Reporte ASCII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B2B3A6-73E1-13C8-1AE3-FE1B1D0560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28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5F0DFD-1D9E-4C35-3620-BC56941EFB6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3650" y="1436914"/>
            <a:ext cx="6718132" cy="499122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Generar el reporte mostrado.</a:t>
            </a:r>
          </a:p>
          <a:p>
            <a:pPr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Crear la clase </a:t>
            </a:r>
            <a:r>
              <a:rPr lang="es-ES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Boleta</a:t>
            </a: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​.</a:t>
            </a:r>
          </a:p>
          <a:p>
            <a:pPr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Todos los datos deben estar inicializados​.</a:t>
            </a:r>
          </a:p>
          <a:p>
            <a:pPr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Identificar y programar los arreglos paralelos necesarios​.</a:t>
            </a:r>
          </a:p>
          <a:p>
            <a:pPr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El programa debe calcular el monto por cada producto, el IGV y el importe total​.</a:t>
            </a:r>
          </a:p>
          <a:p>
            <a:pPr>
              <a:lnSpc>
                <a:spcPct val="12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El reporte ASCII debe generarse haciendo uso de </a:t>
            </a:r>
            <a:r>
              <a:rPr lang="es-ES" dirty="0" err="1">
                <a:solidFill>
                  <a:schemeClr val="accent2"/>
                </a:solidFill>
                <a:latin typeface="+mj-lt"/>
              </a:rPr>
              <a:t>StringBuilder.append</a:t>
            </a:r>
            <a:endParaRPr lang="en-US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0FC3C8-4758-588F-2F3D-B7EF8A401486}"/>
              </a:ext>
            </a:extLst>
          </p:cNvPr>
          <p:cNvSpPr/>
          <p:nvPr/>
        </p:nvSpPr>
        <p:spPr>
          <a:xfrm>
            <a:off x="0" y="0"/>
            <a:ext cx="619432" cy="6858000"/>
          </a:xfrm>
          <a:prstGeom prst="rect">
            <a:avLst/>
          </a:prstGeom>
          <a:solidFill>
            <a:srgbClr val="0F7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s-ES" sz="2400" dirty="0">
                <a:solidFill>
                  <a:srgbClr val="00CC99"/>
                </a:solidFill>
              </a:rPr>
              <a:t>5. Práctica</a:t>
            </a:r>
            <a:endParaRPr lang="en-US" sz="2400" dirty="0">
              <a:solidFill>
                <a:srgbClr val="00CC99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1F08E5-591D-1171-4F37-E3C69E8DE8A8}"/>
              </a:ext>
            </a:extLst>
          </p:cNvPr>
          <p:cNvGrpSpPr/>
          <p:nvPr/>
        </p:nvGrpSpPr>
        <p:grpSpPr>
          <a:xfrm>
            <a:off x="8208552" y="1627132"/>
            <a:ext cx="3145248" cy="4317476"/>
            <a:chOff x="7843101" y="1630837"/>
            <a:chExt cx="3145248" cy="431747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50A89B5-D916-EC62-EF86-2E465B14EB7B}"/>
                </a:ext>
              </a:extLst>
            </p:cNvPr>
            <p:cNvSpPr/>
            <p:nvPr/>
          </p:nvSpPr>
          <p:spPr>
            <a:xfrm>
              <a:off x="7843101" y="1630837"/>
              <a:ext cx="3145248" cy="431747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8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70" name="Picture 2">
              <a:extLst>
                <a:ext uri="{FF2B5EF4-FFF2-40B4-BE49-F238E27FC236}">
                  <a16:creationId xmlns:a16="http://schemas.microsoft.com/office/drawing/2014/main" id="{C25D9DBE-5029-508A-6193-370DE297B1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00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0331" y="1800813"/>
              <a:ext cx="2943750" cy="39170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36017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EAD71-8E5E-5C2C-29AC-8C902C166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707" y="429863"/>
            <a:ext cx="10543094" cy="785528"/>
          </a:xfrm>
        </p:spPr>
        <p:txBody>
          <a:bodyPr/>
          <a:lstStyle/>
          <a:p>
            <a:r>
              <a:rPr lang="es-ES" dirty="0"/>
              <a:t>Tarea grupal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B071F5-2A32-65F7-067E-10C53496AF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29</a:t>
            </a:fld>
            <a:endParaRPr lang="es-PE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EA7A3DC-024F-B251-3BF8-9E4CDFA1FE9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0708" y="1436914"/>
            <a:ext cx="7214334" cy="4782911"/>
          </a:xfrm>
        </p:spPr>
        <p:txBody>
          <a:bodyPr>
            <a:normAutofit fontScale="62500" lnSpcReduction="20000"/>
          </a:bodyPr>
          <a:lstStyle/>
          <a:p>
            <a:pPr marL="50800" indent="0">
              <a:lnSpc>
                <a:spcPct val="120000"/>
              </a:lnSpc>
              <a:buNone/>
            </a:pPr>
            <a:r>
              <a:rPr lang="es-ES" dirty="0">
                <a:latin typeface="+mj-lt"/>
              </a:rPr>
              <a:t>Implementar 3 programas en Java para:</a:t>
            </a:r>
          </a:p>
          <a:p>
            <a:pPr marL="50800" indent="0">
              <a:lnSpc>
                <a:spcPct val="120000"/>
              </a:lnSpc>
              <a:buNone/>
            </a:pPr>
            <a:endParaRPr lang="es-ES" dirty="0">
              <a:latin typeface="+mj-lt"/>
            </a:endParaRPr>
          </a:p>
          <a:p>
            <a:pPr marL="565150" indent="-514350">
              <a:lnSpc>
                <a:spcPct val="120000"/>
              </a:lnSpc>
              <a:buSzPct val="100000"/>
              <a:buAutoNum type="arabicPeriod"/>
            </a:pPr>
            <a:r>
              <a:rPr lang="es-ES" dirty="0">
                <a:latin typeface="+mj-lt"/>
              </a:rPr>
              <a:t>Resolver un problema que solicite datos reales al usuario, los almacene en un arreglo y le permita ordenarlos ascendente o descendentemente, según una opción de menú.</a:t>
            </a:r>
          </a:p>
          <a:p>
            <a:pPr marL="565150" indent="-514350">
              <a:lnSpc>
                <a:spcPct val="120000"/>
              </a:lnSpc>
              <a:buSzPct val="100000"/>
              <a:buAutoNum type="arabicPeriod"/>
            </a:pPr>
            <a:r>
              <a:rPr lang="es-ES" dirty="0">
                <a:latin typeface="+mj-lt"/>
              </a:rPr>
              <a:t>Resolver un problema que solicite al usuario N datos que serán almacenados en arreglos paralelos y muestre un reporte ASCII con dichos datos. Incluir algún cálculo con contadores y acumuladores.</a:t>
            </a:r>
          </a:p>
          <a:p>
            <a:pPr marL="565150" indent="-514350">
              <a:lnSpc>
                <a:spcPct val="120000"/>
              </a:lnSpc>
              <a:buSzPct val="100000"/>
              <a:buAutoNum type="arabicPeriod"/>
            </a:pPr>
            <a:r>
              <a:rPr lang="es-ES" dirty="0">
                <a:latin typeface="+mj-lt"/>
              </a:rPr>
              <a:t>Resolver un problema que solicite al usuario N valores que serán almacenados en un arreglo y permita copiar parcial o totalmente dichos datos en otro arreglo. El usuario debe poder decidir –a través de un menú- de si la copia es total o parcial. Mostrar el arreglo resultante en pantalla.</a:t>
            </a:r>
            <a:endParaRPr lang="en-US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2A737-B6D7-F93F-3DB0-01891C897A21}"/>
              </a:ext>
            </a:extLst>
          </p:cNvPr>
          <p:cNvSpPr txBox="1"/>
          <p:nvPr/>
        </p:nvSpPr>
        <p:spPr>
          <a:xfrm>
            <a:off x="8583107" y="1843533"/>
            <a:ext cx="2770693" cy="3170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rgbClr val="5485A5"/>
                </a:solidFill>
                <a:latin typeface="+mj-lt"/>
              </a:rPr>
              <a:t>Indicaciones</a:t>
            </a:r>
            <a:br>
              <a:rPr lang="en-US" b="1" dirty="0">
                <a:solidFill>
                  <a:srgbClr val="5485A5"/>
                </a:solidFill>
                <a:latin typeface="+mj-lt"/>
              </a:rPr>
            </a:br>
            <a:endParaRPr lang="en-US" b="1" dirty="0">
              <a:solidFill>
                <a:srgbClr val="5485A5"/>
              </a:solidFill>
              <a:latin typeface="+mj-lt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5485A5"/>
                </a:solidFill>
                <a:latin typeface="+mj-lt"/>
              </a:rPr>
              <a:t>Grupos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: 3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integrantes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(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máximo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5485A5"/>
                </a:solidFill>
                <a:latin typeface="+mj-lt"/>
              </a:rPr>
              <a:t>Entregables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: a). Video de 3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minutos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(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máximo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)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explicando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las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soluciones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propuestas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; b).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Archivo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ZIP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conteniendo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el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Proyecto java con las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soluciones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5485A5"/>
                </a:solidFill>
                <a:latin typeface="+mj-lt"/>
              </a:rPr>
              <a:t>Todos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los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integrantes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deben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aparecer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en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</a:t>
            </a:r>
            <a:r>
              <a:rPr lang="en-US" dirty="0" err="1">
                <a:solidFill>
                  <a:srgbClr val="5485A5"/>
                </a:solidFill>
                <a:latin typeface="+mj-lt"/>
              </a:rPr>
              <a:t>el</a:t>
            </a:r>
            <a:r>
              <a:rPr lang="en-US" dirty="0">
                <a:solidFill>
                  <a:srgbClr val="5485A5"/>
                </a:solidFill>
                <a:latin typeface="+mj-lt"/>
              </a:rPr>
              <a:t> video.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AA53CF-B8F1-AC07-92CB-D7BAEF75967B}"/>
              </a:ext>
            </a:extLst>
          </p:cNvPr>
          <p:cNvSpPr/>
          <p:nvPr/>
        </p:nvSpPr>
        <p:spPr>
          <a:xfrm>
            <a:off x="8191894" y="829559"/>
            <a:ext cx="45719" cy="55985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862AC4A-37B6-8C2E-A679-FA146449B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2114" y="647172"/>
            <a:ext cx="1083736" cy="10837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6D7791A-315B-43C9-CDA2-EB8F8AF70E4B}"/>
              </a:ext>
            </a:extLst>
          </p:cNvPr>
          <p:cNvSpPr txBox="1"/>
          <p:nvPr/>
        </p:nvSpPr>
        <p:spPr>
          <a:xfrm>
            <a:off x="238026" y="6512339"/>
            <a:ext cx="609442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https://upload.wikimedia.org/wikipedia/commons/0/0a/AnantP%40java.png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80F8777-C437-E74E-FCC6-E16E63606C6A}"/>
              </a:ext>
            </a:extLst>
          </p:cNvPr>
          <p:cNvGrpSpPr/>
          <p:nvPr/>
        </p:nvGrpSpPr>
        <p:grpSpPr>
          <a:xfrm>
            <a:off x="8672114" y="5435206"/>
            <a:ext cx="2590250" cy="815188"/>
            <a:chOff x="8672114" y="5435206"/>
            <a:chExt cx="2590250" cy="81518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C0BB762-62B2-509E-7386-2AE3E6D6E624}"/>
                </a:ext>
              </a:extLst>
            </p:cNvPr>
            <p:cNvSpPr txBox="1"/>
            <p:nvPr/>
          </p:nvSpPr>
          <p:spPr>
            <a:xfrm>
              <a:off x="8672114" y="5435206"/>
              <a:ext cx="2590250" cy="815188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54000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b="1" dirty="0" err="1">
                  <a:solidFill>
                    <a:srgbClr val="C00000"/>
                  </a:solidFill>
                  <a:latin typeface="+mj-lt"/>
                </a:rPr>
                <a:t>Recuerda</a:t>
              </a:r>
              <a:r>
                <a:rPr lang="en-US" sz="1200" dirty="0">
                  <a:solidFill>
                    <a:srgbClr val="C00000"/>
                  </a:solidFill>
                  <a:latin typeface="+mj-lt"/>
                </a:rPr>
                <a:t> </a:t>
              </a:r>
              <a:r>
                <a:rPr lang="en-US" sz="1200" b="1" dirty="0" err="1">
                  <a:solidFill>
                    <a:srgbClr val="C00000"/>
                  </a:solidFill>
                  <a:latin typeface="+mj-lt"/>
                </a:rPr>
                <a:t>revisar</a:t>
              </a:r>
              <a:r>
                <a:rPr lang="en-US" sz="1200" dirty="0">
                  <a:solidFill>
                    <a:srgbClr val="C00000"/>
                  </a:solidFill>
                  <a:latin typeface="+mj-lt"/>
                </a:rPr>
                <a:t> </a:t>
              </a:r>
              <a:r>
                <a:rPr lang="en-US" sz="1200" dirty="0" err="1">
                  <a:solidFill>
                    <a:srgbClr val="C00000"/>
                  </a:solidFill>
                  <a:latin typeface="+mj-lt"/>
                </a:rPr>
                <a:t>en</a:t>
              </a:r>
              <a:r>
                <a:rPr lang="en-US" sz="1200" dirty="0">
                  <a:solidFill>
                    <a:srgbClr val="C00000"/>
                  </a:solidFill>
                  <a:latin typeface="+mj-lt"/>
                </a:rPr>
                <a:t> la </a:t>
              </a:r>
              <a:r>
                <a:rPr lang="en-US" sz="1200" dirty="0" err="1">
                  <a:solidFill>
                    <a:srgbClr val="C00000"/>
                  </a:solidFill>
                  <a:latin typeface="+mj-lt"/>
                </a:rPr>
                <a:t>plataforma</a:t>
              </a:r>
              <a:r>
                <a:rPr lang="en-US" sz="1200" dirty="0">
                  <a:solidFill>
                    <a:srgbClr val="C00000"/>
                  </a:solidFill>
                  <a:latin typeface="+mj-lt"/>
                </a:rPr>
                <a:t> la </a:t>
              </a:r>
              <a:r>
                <a:rPr lang="en-US" sz="1200" b="1" dirty="0" err="1">
                  <a:solidFill>
                    <a:srgbClr val="C00000"/>
                  </a:solidFill>
                  <a:latin typeface="+mj-lt"/>
                </a:rPr>
                <a:t>rúbrica</a:t>
              </a:r>
              <a:r>
                <a:rPr lang="en-US" sz="1200" dirty="0">
                  <a:solidFill>
                    <a:srgbClr val="C00000"/>
                  </a:solidFill>
                  <a:latin typeface="+mj-lt"/>
                </a:rPr>
                <a:t> de la </a:t>
              </a:r>
              <a:r>
                <a:rPr lang="en-US" sz="1200" b="1" dirty="0" err="1">
                  <a:solidFill>
                    <a:srgbClr val="C00000"/>
                  </a:solidFill>
                  <a:latin typeface="+mj-lt"/>
                </a:rPr>
                <a:t>tarea</a:t>
              </a:r>
              <a:r>
                <a:rPr lang="en-US" sz="1200" b="1" dirty="0">
                  <a:solidFill>
                    <a:srgbClr val="C00000"/>
                  </a:solidFill>
                  <a:latin typeface="+mj-lt"/>
                </a:rPr>
                <a:t> </a:t>
              </a:r>
              <a:r>
                <a:rPr lang="en-US" sz="1200" b="1" dirty="0" err="1">
                  <a:solidFill>
                    <a:srgbClr val="C00000"/>
                  </a:solidFill>
                  <a:latin typeface="+mj-lt"/>
                </a:rPr>
                <a:t>grupal</a:t>
              </a:r>
              <a:r>
                <a:rPr lang="en-US" sz="1200" dirty="0">
                  <a:solidFill>
                    <a:srgbClr val="C00000"/>
                  </a:solidFill>
                  <a:latin typeface="+mj-lt"/>
                </a:rPr>
                <a:t>.</a:t>
              </a:r>
            </a:p>
          </p:txBody>
        </p:sp>
        <p:pic>
          <p:nvPicPr>
            <p:cNvPr id="15" name="Graphic 14" descr="Clipboard Checked with solid fill">
              <a:extLst>
                <a:ext uri="{FF2B5EF4-FFF2-40B4-BE49-F238E27FC236}">
                  <a16:creationId xmlns:a16="http://schemas.microsoft.com/office/drawing/2014/main" id="{2241A1E8-1497-EB55-07FE-FE0191A23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761702" y="5508797"/>
              <a:ext cx="418135" cy="4181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0326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B6422CA-87CA-A337-7443-06BB7D2903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87"/>
          <a:stretch/>
        </p:blipFill>
        <p:spPr>
          <a:xfrm>
            <a:off x="1225485" y="822417"/>
            <a:ext cx="9776152" cy="58352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AE07EB-8722-A1C3-E3F6-F7221D8B5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425" y="429863"/>
            <a:ext cx="10571375" cy="785528"/>
          </a:xfrm>
        </p:spPr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451913-296E-ADD8-E673-B04ADEBF1C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</a:t>
            </a:fld>
            <a:endParaRPr lang="es-P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5C40BC-73D5-A5DF-0E07-66EDC7F91B89}"/>
              </a:ext>
            </a:extLst>
          </p:cNvPr>
          <p:cNvSpPr/>
          <p:nvPr/>
        </p:nvSpPr>
        <p:spPr>
          <a:xfrm>
            <a:off x="2849644" y="1767234"/>
            <a:ext cx="6520599" cy="4011396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6000" rtlCol="0" anchor="ctr"/>
          <a:lstStyle/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¿Qué es un arreglo?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</a:t>
            </a:r>
            <a:r>
              <a:rPr lang="es-ES" dirty="0">
                <a:solidFill>
                  <a:srgbClr val="92D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Qué </a:t>
            </a:r>
            <a:r>
              <a:rPr lang="es-ES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tipos</a:t>
            </a:r>
            <a:r>
              <a:rPr lang="es-ES" dirty="0">
                <a:solidFill>
                  <a:srgbClr val="92D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 </a:t>
            </a:r>
            <a:r>
              <a:rPr lang="es-ES" dirty="0">
                <a:solidFill>
                  <a:schemeClr val="accent4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arreglos</a:t>
            </a:r>
            <a:r>
              <a:rPr lang="es-ES" dirty="0">
                <a:solidFill>
                  <a:srgbClr val="92D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existen</a:t>
            </a:r>
            <a:r>
              <a:rPr lang="es-ES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?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Defina: longitud de arreglo.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Describa las formas de crear un arreglo en Java.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¿Cómo accedemos a los elementos de un arreglo?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472052-7D29-FDB2-B113-11E1E687F1A7}"/>
              </a:ext>
            </a:extLst>
          </p:cNvPr>
          <p:cNvSpPr/>
          <p:nvPr/>
        </p:nvSpPr>
        <p:spPr>
          <a:xfrm>
            <a:off x="3131270" y="2504351"/>
            <a:ext cx="592318" cy="2556015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01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02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03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04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6B2318-ADC3-D0B2-1497-E106D4E25FF7}"/>
              </a:ext>
            </a:extLst>
          </p:cNvPr>
          <p:cNvSpPr txBox="1"/>
          <p:nvPr/>
        </p:nvSpPr>
        <p:spPr>
          <a:xfrm>
            <a:off x="124905" y="6539941"/>
            <a:ext cx="866087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https://www.pngitem.com/pimgs/m/46-466059_macbook-air-transparent-screen-hd-png-download.png</a:t>
            </a:r>
          </a:p>
        </p:txBody>
      </p:sp>
    </p:spTree>
    <p:extLst>
      <p:ext uri="{BB962C8B-B14F-4D97-AF65-F5344CB8AC3E}">
        <p14:creationId xmlns:p14="http://schemas.microsoft.com/office/powerpoint/2010/main" val="785994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1">
            <a:extLst>
              <a:ext uri="{FF2B5EF4-FFF2-40B4-BE49-F238E27FC236}">
                <a16:creationId xmlns:a16="http://schemas.microsoft.com/office/drawing/2014/main" id="{73CC1341-D226-6934-FD26-94AD29B043A7}"/>
              </a:ext>
            </a:extLst>
          </p:cNvPr>
          <p:cNvSpPr/>
          <p:nvPr/>
        </p:nvSpPr>
        <p:spPr>
          <a:xfrm>
            <a:off x="7982678" y="-9833"/>
            <a:ext cx="4193457" cy="6877665"/>
          </a:xfrm>
          <a:custGeom>
            <a:avLst/>
            <a:gdLst>
              <a:gd name="connsiteX0" fmla="*/ 0 w 4935794"/>
              <a:gd name="connsiteY0" fmla="*/ 0 h 6858000"/>
              <a:gd name="connsiteX1" fmla="*/ 4935794 w 4935794"/>
              <a:gd name="connsiteY1" fmla="*/ 0 h 6858000"/>
              <a:gd name="connsiteX2" fmla="*/ 4935794 w 4935794"/>
              <a:gd name="connsiteY2" fmla="*/ 6858000 h 6858000"/>
              <a:gd name="connsiteX3" fmla="*/ 0 w 4935794"/>
              <a:gd name="connsiteY3" fmla="*/ 6858000 h 6858000"/>
              <a:gd name="connsiteX4" fmla="*/ 0 w 4935794"/>
              <a:gd name="connsiteY4" fmla="*/ 0 h 6858000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0 w 4935794"/>
              <a:gd name="connsiteY4" fmla="*/ 0 h 6867833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1081549 w 4935794"/>
              <a:gd name="connsiteY4" fmla="*/ 2054942 h 6867833"/>
              <a:gd name="connsiteX5" fmla="*/ 0 w 4935794"/>
              <a:gd name="connsiteY5" fmla="*/ 0 h 6867833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658762 w 4935794"/>
              <a:gd name="connsiteY4" fmla="*/ 2605549 h 6867833"/>
              <a:gd name="connsiteX5" fmla="*/ 0 w 4935794"/>
              <a:gd name="connsiteY5" fmla="*/ 0 h 6867833"/>
              <a:gd name="connsiteX0" fmla="*/ 1828799 w 4277032"/>
              <a:gd name="connsiteY0" fmla="*/ 19665 h 6867833"/>
              <a:gd name="connsiteX1" fmla="*/ 4277032 w 4277032"/>
              <a:gd name="connsiteY1" fmla="*/ 0 h 6867833"/>
              <a:gd name="connsiteX2" fmla="*/ 4277032 w 4277032"/>
              <a:gd name="connsiteY2" fmla="*/ 6858000 h 6867833"/>
              <a:gd name="connsiteX3" fmla="*/ 2979174 w 4277032"/>
              <a:gd name="connsiteY3" fmla="*/ 6867833 h 6867833"/>
              <a:gd name="connsiteX4" fmla="*/ 0 w 4277032"/>
              <a:gd name="connsiteY4" fmla="*/ 2605549 h 6867833"/>
              <a:gd name="connsiteX5" fmla="*/ 1828799 w 4277032"/>
              <a:gd name="connsiteY5" fmla="*/ 19665 h 6867833"/>
              <a:gd name="connsiteX0" fmla="*/ 1769805 w 4277032"/>
              <a:gd name="connsiteY0" fmla="*/ 9833 h 6867833"/>
              <a:gd name="connsiteX1" fmla="*/ 4277032 w 4277032"/>
              <a:gd name="connsiteY1" fmla="*/ 0 h 6867833"/>
              <a:gd name="connsiteX2" fmla="*/ 4277032 w 4277032"/>
              <a:gd name="connsiteY2" fmla="*/ 6858000 h 6867833"/>
              <a:gd name="connsiteX3" fmla="*/ 2979174 w 4277032"/>
              <a:gd name="connsiteY3" fmla="*/ 6867833 h 6867833"/>
              <a:gd name="connsiteX4" fmla="*/ 0 w 4277032"/>
              <a:gd name="connsiteY4" fmla="*/ 2605549 h 6867833"/>
              <a:gd name="connsiteX5" fmla="*/ 1769805 w 4277032"/>
              <a:gd name="connsiteY5" fmla="*/ 9833 h 6867833"/>
              <a:gd name="connsiteX0" fmla="*/ 1769805 w 4277032"/>
              <a:gd name="connsiteY0" fmla="*/ 0 h 6897330"/>
              <a:gd name="connsiteX1" fmla="*/ 4277032 w 4277032"/>
              <a:gd name="connsiteY1" fmla="*/ 29497 h 6897330"/>
              <a:gd name="connsiteX2" fmla="*/ 4277032 w 4277032"/>
              <a:gd name="connsiteY2" fmla="*/ 6887497 h 6897330"/>
              <a:gd name="connsiteX3" fmla="*/ 2979174 w 4277032"/>
              <a:gd name="connsiteY3" fmla="*/ 6897330 h 6897330"/>
              <a:gd name="connsiteX4" fmla="*/ 0 w 4277032"/>
              <a:gd name="connsiteY4" fmla="*/ 2635046 h 6897330"/>
              <a:gd name="connsiteX5" fmla="*/ 1769805 w 4277032"/>
              <a:gd name="connsiteY5" fmla="*/ 0 h 6897330"/>
              <a:gd name="connsiteX0" fmla="*/ 1868128 w 4277032"/>
              <a:gd name="connsiteY0" fmla="*/ 0 h 6877665"/>
              <a:gd name="connsiteX1" fmla="*/ 4277032 w 4277032"/>
              <a:gd name="connsiteY1" fmla="*/ 9832 h 6877665"/>
              <a:gd name="connsiteX2" fmla="*/ 4277032 w 4277032"/>
              <a:gd name="connsiteY2" fmla="*/ 6867832 h 6877665"/>
              <a:gd name="connsiteX3" fmla="*/ 2979174 w 4277032"/>
              <a:gd name="connsiteY3" fmla="*/ 6877665 h 6877665"/>
              <a:gd name="connsiteX4" fmla="*/ 0 w 4277032"/>
              <a:gd name="connsiteY4" fmla="*/ 2615381 h 6877665"/>
              <a:gd name="connsiteX5" fmla="*/ 1868128 w 4277032"/>
              <a:gd name="connsiteY5" fmla="*/ 0 h 6877665"/>
              <a:gd name="connsiteX0" fmla="*/ 1868128 w 4277032"/>
              <a:gd name="connsiteY0" fmla="*/ 0 h 6877665"/>
              <a:gd name="connsiteX1" fmla="*/ 4277032 w 4277032"/>
              <a:gd name="connsiteY1" fmla="*/ 9832 h 6877665"/>
              <a:gd name="connsiteX2" fmla="*/ 4277032 w 4277032"/>
              <a:gd name="connsiteY2" fmla="*/ 6867832 h 6877665"/>
              <a:gd name="connsiteX3" fmla="*/ 3352800 w 4277032"/>
              <a:gd name="connsiteY3" fmla="*/ 6877665 h 6877665"/>
              <a:gd name="connsiteX4" fmla="*/ 0 w 4277032"/>
              <a:gd name="connsiteY4" fmla="*/ 2615381 h 6877665"/>
              <a:gd name="connsiteX5" fmla="*/ 1868128 w 4277032"/>
              <a:gd name="connsiteY5" fmla="*/ 0 h 6877665"/>
              <a:gd name="connsiteX0" fmla="*/ 1557384 w 3966288"/>
              <a:gd name="connsiteY0" fmla="*/ 0 h 6877665"/>
              <a:gd name="connsiteX1" fmla="*/ 3966288 w 3966288"/>
              <a:gd name="connsiteY1" fmla="*/ 9832 h 6877665"/>
              <a:gd name="connsiteX2" fmla="*/ 3966288 w 3966288"/>
              <a:gd name="connsiteY2" fmla="*/ 6867832 h 6877665"/>
              <a:gd name="connsiteX3" fmla="*/ 3042056 w 3966288"/>
              <a:gd name="connsiteY3" fmla="*/ 6877665 h 6877665"/>
              <a:gd name="connsiteX4" fmla="*/ 0 w 3966288"/>
              <a:gd name="connsiteY4" fmla="*/ 2664542 h 6877665"/>
              <a:gd name="connsiteX5" fmla="*/ 1557384 w 3966288"/>
              <a:gd name="connsiteY5" fmla="*/ 0 h 6877665"/>
              <a:gd name="connsiteX0" fmla="*/ 1272536 w 3681440"/>
              <a:gd name="connsiteY0" fmla="*/ 0 h 6877665"/>
              <a:gd name="connsiteX1" fmla="*/ 3681440 w 3681440"/>
              <a:gd name="connsiteY1" fmla="*/ 9832 h 6877665"/>
              <a:gd name="connsiteX2" fmla="*/ 3681440 w 3681440"/>
              <a:gd name="connsiteY2" fmla="*/ 6867832 h 6877665"/>
              <a:gd name="connsiteX3" fmla="*/ 2757208 w 3681440"/>
              <a:gd name="connsiteY3" fmla="*/ 6877665 h 6877665"/>
              <a:gd name="connsiteX4" fmla="*/ 0 w 3681440"/>
              <a:gd name="connsiteY4" fmla="*/ 2979174 h 6877665"/>
              <a:gd name="connsiteX5" fmla="*/ 1272536 w 3681440"/>
              <a:gd name="connsiteY5" fmla="*/ 0 h 6877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81440" h="6877665">
                <a:moveTo>
                  <a:pt x="1272536" y="0"/>
                </a:moveTo>
                <a:lnTo>
                  <a:pt x="3681440" y="9832"/>
                </a:lnTo>
                <a:lnTo>
                  <a:pt x="3681440" y="6867832"/>
                </a:lnTo>
                <a:lnTo>
                  <a:pt x="2757208" y="6877665"/>
                </a:lnTo>
                <a:lnTo>
                  <a:pt x="0" y="2979174"/>
                </a:lnTo>
                <a:lnTo>
                  <a:pt x="12725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52400" dist="762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550029-C1D9-4608-C29D-C2E80A101086}"/>
              </a:ext>
            </a:extLst>
          </p:cNvPr>
          <p:cNvSpPr/>
          <p:nvPr/>
        </p:nvSpPr>
        <p:spPr>
          <a:xfrm>
            <a:off x="7914968" y="-9832"/>
            <a:ext cx="4277032" cy="6877665"/>
          </a:xfrm>
          <a:custGeom>
            <a:avLst/>
            <a:gdLst>
              <a:gd name="connsiteX0" fmla="*/ 0 w 4935794"/>
              <a:gd name="connsiteY0" fmla="*/ 0 h 6858000"/>
              <a:gd name="connsiteX1" fmla="*/ 4935794 w 4935794"/>
              <a:gd name="connsiteY1" fmla="*/ 0 h 6858000"/>
              <a:gd name="connsiteX2" fmla="*/ 4935794 w 4935794"/>
              <a:gd name="connsiteY2" fmla="*/ 6858000 h 6858000"/>
              <a:gd name="connsiteX3" fmla="*/ 0 w 4935794"/>
              <a:gd name="connsiteY3" fmla="*/ 6858000 h 6858000"/>
              <a:gd name="connsiteX4" fmla="*/ 0 w 4935794"/>
              <a:gd name="connsiteY4" fmla="*/ 0 h 6858000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0 w 4935794"/>
              <a:gd name="connsiteY4" fmla="*/ 0 h 6867833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1081549 w 4935794"/>
              <a:gd name="connsiteY4" fmla="*/ 2054942 h 6867833"/>
              <a:gd name="connsiteX5" fmla="*/ 0 w 4935794"/>
              <a:gd name="connsiteY5" fmla="*/ 0 h 6867833"/>
              <a:gd name="connsiteX0" fmla="*/ 0 w 4935794"/>
              <a:gd name="connsiteY0" fmla="*/ 0 h 6867833"/>
              <a:gd name="connsiteX1" fmla="*/ 4935794 w 4935794"/>
              <a:gd name="connsiteY1" fmla="*/ 0 h 6867833"/>
              <a:gd name="connsiteX2" fmla="*/ 4935794 w 4935794"/>
              <a:gd name="connsiteY2" fmla="*/ 6858000 h 6867833"/>
              <a:gd name="connsiteX3" fmla="*/ 3637936 w 4935794"/>
              <a:gd name="connsiteY3" fmla="*/ 6867833 h 6867833"/>
              <a:gd name="connsiteX4" fmla="*/ 658762 w 4935794"/>
              <a:gd name="connsiteY4" fmla="*/ 2605549 h 6867833"/>
              <a:gd name="connsiteX5" fmla="*/ 0 w 4935794"/>
              <a:gd name="connsiteY5" fmla="*/ 0 h 6867833"/>
              <a:gd name="connsiteX0" fmla="*/ 1828799 w 4277032"/>
              <a:gd name="connsiteY0" fmla="*/ 19665 h 6867833"/>
              <a:gd name="connsiteX1" fmla="*/ 4277032 w 4277032"/>
              <a:gd name="connsiteY1" fmla="*/ 0 h 6867833"/>
              <a:gd name="connsiteX2" fmla="*/ 4277032 w 4277032"/>
              <a:gd name="connsiteY2" fmla="*/ 6858000 h 6867833"/>
              <a:gd name="connsiteX3" fmla="*/ 2979174 w 4277032"/>
              <a:gd name="connsiteY3" fmla="*/ 6867833 h 6867833"/>
              <a:gd name="connsiteX4" fmla="*/ 0 w 4277032"/>
              <a:gd name="connsiteY4" fmla="*/ 2605549 h 6867833"/>
              <a:gd name="connsiteX5" fmla="*/ 1828799 w 4277032"/>
              <a:gd name="connsiteY5" fmla="*/ 19665 h 6867833"/>
              <a:gd name="connsiteX0" fmla="*/ 1769805 w 4277032"/>
              <a:gd name="connsiteY0" fmla="*/ 9833 h 6867833"/>
              <a:gd name="connsiteX1" fmla="*/ 4277032 w 4277032"/>
              <a:gd name="connsiteY1" fmla="*/ 0 h 6867833"/>
              <a:gd name="connsiteX2" fmla="*/ 4277032 w 4277032"/>
              <a:gd name="connsiteY2" fmla="*/ 6858000 h 6867833"/>
              <a:gd name="connsiteX3" fmla="*/ 2979174 w 4277032"/>
              <a:gd name="connsiteY3" fmla="*/ 6867833 h 6867833"/>
              <a:gd name="connsiteX4" fmla="*/ 0 w 4277032"/>
              <a:gd name="connsiteY4" fmla="*/ 2605549 h 6867833"/>
              <a:gd name="connsiteX5" fmla="*/ 1769805 w 4277032"/>
              <a:gd name="connsiteY5" fmla="*/ 9833 h 6867833"/>
              <a:gd name="connsiteX0" fmla="*/ 1769805 w 4277032"/>
              <a:gd name="connsiteY0" fmla="*/ 0 h 6897330"/>
              <a:gd name="connsiteX1" fmla="*/ 4277032 w 4277032"/>
              <a:gd name="connsiteY1" fmla="*/ 29497 h 6897330"/>
              <a:gd name="connsiteX2" fmla="*/ 4277032 w 4277032"/>
              <a:gd name="connsiteY2" fmla="*/ 6887497 h 6897330"/>
              <a:gd name="connsiteX3" fmla="*/ 2979174 w 4277032"/>
              <a:gd name="connsiteY3" fmla="*/ 6897330 h 6897330"/>
              <a:gd name="connsiteX4" fmla="*/ 0 w 4277032"/>
              <a:gd name="connsiteY4" fmla="*/ 2635046 h 6897330"/>
              <a:gd name="connsiteX5" fmla="*/ 1769805 w 4277032"/>
              <a:gd name="connsiteY5" fmla="*/ 0 h 6897330"/>
              <a:gd name="connsiteX0" fmla="*/ 1868128 w 4277032"/>
              <a:gd name="connsiteY0" fmla="*/ 0 h 6877665"/>
              <a:gd name="connsiteX1" fmla="*/ 4277032 w 4277032"/>
              <a:gd name="connsiteY1" fmla="*/ 9832 h 6877665"/>
              <a:gd name="connsiteX2" fmla="*/ 4277032 w 4277032"/>
              <a:gd name="connsiteY2" fmla="*/ 6867832 h 6877665"/>
              <a:gd name="connsiteX3" fmla="*/ 2979174 w 4277032"/>
              <a:gd name="connsiteY3" fmla="*/ 6877665 h 6877665"/>
              <a:gd name="connsiteX4" fmla="*/ 0 w 4277032"/>
              <a:gd name="connsiteY4" fmla="*/ 2615381 h 6877665"/>
              <a:gd name="connsiteX5" fmla="*/ 1868128 w 4277032"/>
              <a:gd name="connsiteY5" fmla="*/ 0 h 6877665"/>
              <a:gd name="connsiteX0" fmla="*/ 1868128 w 4277032"/>
              <a:gd name="connsiteY0" fmla="*/ 0 h 6877665"/>
              <a:gd name="connsiteX1" fmla="*/ 4277032 w 4277032"/>
              <a:gd name="connsiteY1" fmla="*/ 9832 h 6877665"/>
              <a:gd name="connsiteX2" fmla="*/ 4277032 w 4277032"/>
              <a:gd name="connsiteY2" fmla="*/ 6867832 h 6877665"/>
              <a:gd name="connsiteX3" fmla="*/ 3352800 w 4277032"/>
              <a:gd name="connsiteY3" fmla="*/ 6877665 h 6877665"/>
              <a:gd name="connsiteX4" fmla="*/ 0 w 4277032"/>
              <a:gd name="connsiteY4" fmla="*/ 2615381 h 6877665"/>
              <a:gd name="connsiteX5" fmla="*/ 1868128 w 4277032"/>
              <a:gd name="connsiteY5" fmla="*/ 0 h 6877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77032" h="6877665">
                <a:moveTo>
                  <a:pt x="1868128" y="0"/>
                </a:moveTo>
                <a:lnTo>
                  <a:pt x="4277032" y="9832"/>
                </a:lnTo>
                <a:lnTo>
                  <a:pt x="4277032" y="6867832"/>
                </a:lnTo>
                <a:lnTo>
                  <a:pt x="3352800" y="6877665"/>
                </a:lnTo>
                <a:lnTo>
                  <a:pt x="0" y="2615381"/>
                </a:lnTo>
                <a:lnTo>
                  <a:pt x="1868128" y="0"/>
                </a:lnTo>
                <a:close/>
              </a:path>
            </a:pathLst>
          </a:custGeom>
          <a:solidFill>
            <a:srgbClr val="FCF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EE9576-177F-AC2B-3010-6C3B058129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065"/>
          <a:stretch/>
        </p:blipFill>
        <p:spPr>
          <a:xfrm>
            <a:off x="8721213" y="343004"/>
            <a:ext cx="3470787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B03D496-97CF-4B26-B9D0-D39676049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725" y="429863"/>
            <a:ext cx="10727076" cy="785528"/>
          </a:xfrm>
        </p:spPr>
        <p:txBody>
          <a:bodyPr/>
          <a:lstStyle/>
          <a:p>
            <a:r>
              <a:rPr lang="es-ES" dirty="0"/>
              <a:t>Resumen de la sesión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714D7F-9F45-47C5-88DE-53E493F191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30</a:t>
            </a:fld>
            <a:endParaRPr lang="es-P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C4AF93-4E4C-5B4B-6F8D-742F13670E9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6725" y="1436914"/>
            <a:ext cx="6602276" cy="4782911"/>
          </a:xfrm>
        </p:spPr>
        <p:txBody>
          <a:bodyPr>
            <a:normAutofit/>
          </a:bodyPr>
          <a:lstStyle/>
          <a:p>
            <a:r>
              <a:rPr lang="es-ES" dirty="0"/>
              <a:t>¿Para qué sirven los arreglos?​</a:t>
            </a:r>
          </a:p>
          <a:p>
            <a:r>
              <a:rPr lang="es-ES" dirty="0"/>
              <a:t>¿Se puede agregar o eliminar elementos después de crear el arreglo?​</a:t>
            </a:r>
          </a:p>
          <a:p>
            <a:r>
              <a:rPr lang="es-ES" dirty="0"/>
              <a:t>Mencione algunas operaciones que se pueden realizar con arreglos​.</a:t>
            </a:r>
          </a:p>
          <a:p>
            <a:r>
              <a:rPr lang="es-ES" dirty="0"/>
              <a:t>¿Cómo podemos copiar los datos de un arreglo en otro?​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EC220F-3C2B-B243-4B55-66FDD2674876}"/>
              </a:ext>
            </a:extLst>
          </p:cNvPr>
          <p:cNvSpPr txBox="1"/>
          <p:nvPr/>
        </p:nvSpPr>
        <p:spPr>
          <a:xfrm>
            <a:off x="101603" y="6107707"/>
            <a:ext cx="108867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https://www.pngmart.com/files/16/Portable-Laptop-Top-View-PNG-Transparent-Image.png  /  https://static.vecteezy.com/system/resources/previews/010/851/398/original/realistic-black-glasses-top-view-png.png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https://creazilla-store.fra1.digitaloceanspaces.com/cliparts/61158/paperclips-clipart-xl.png   /   https://images.frandroid.com/wp-content/uploads/2019/04/google-nexus-6.png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https://www.freeiconspng.com/thumbs/pencil-png/pencil-4.png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949E4C-2370-2348-5C0A-672EAE02A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23687">
            <a:off x="9269482" y="3041293"/>
            <a:ext cx="1134497" cy="5991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91E9B67-10EC-1AA4-A5E8-47C1707172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429" t="3247" r="24723" b="2817"/>
          <a:stretch/>
        </p:blipFill>
        <p:spPr>
          <a:xfrm rot="20308301">
            <a:off x="10734652" y="4326432"/>
            <a:ext cx="1005900" cy="19343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AEC929-D47B-2FDD-AFA2-52AE3390DF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38350" flipH="1">
            <a:off x="8564312" y="384380"/>
            <a:ext cx="2531472" cy="20172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79C2A6-1CC9-2ADF-272F-ADD1B64D978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4409" b="34623"/>
          <a:stretch/>
        </p:blipFill>
        <p:spPr>
          <a:xfrm rot="19496666">
            <a:off x="8412092" y="1611320"/>
            <a:ext cx="2656202" cy="8225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570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725B1C-2916-4D63-980D-34A5C1D90E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19554" r="10344"/>
          <a:stretch/>
        </p:blipFill>
        <p:spPr>
          <a:xfrm>
            <a:off x="8992709" y="0"/>
            <a:ext cx="3205114" cy="68580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72AAE1-A89A-796E-F861-8B102D4B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157" y="429863"/>
            <a:ext cx="10665643" cy="785528"/>
          </a:xfrm>
        </p:spPr>
        <p:txBody>
          <a:bodyPr/>
          <a:lstStyle/>
          <a:p>
            <a:r>
              <a:rPr lang="es-ES" dirty="0"/>
              <a:t>Bibliografía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7596FB-30E1-8EAC-F179-F56EE7A8D8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31</a:t>
            </a:fld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3BD92-8F52-2949-7992-63F50DB2A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2169" y="1436914"/>
            <a:ext cx="7988431" cy="4782911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s-ES" dirty="0">
                <a:latin typeface="+mj-lt"/>
              </a:rPr>
              <a:t>Tanenbaum &amp; Van </a:t>
            </a:r>
            <a:r>
              <a:rPr lang="es-ES" dirty="0" err="1">
                <a:latin typeface="+mj-lt"/>
              </a:rPr>
              <a:t>Steen</a:t>
            </a:r>
            <a:r>
              <a:rPr lang="es-ES" dirty="0">
                <a:latin typeface="+mj-lt"/>
              </a:rPr>
              <a:t> (2008).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Algoritmos y Estructuras de Datos - Principios y Paradigmas, 2da Edición</a:t>
            </a:r>
            <a:r>
              <a:rPr lang="es-ES" dirty="0">
                <a:latin typeface="+mj-lt"/>
              </a:rPr>
              <a:t>. Pearson </a:t>
            </a:r>
            <a:r>
              <a:rPr lang="es-ES" dirty="0" err="1">
                <a:latin typeface="+mj-lt"/>
              </a:rPr>
              <a:t>Education</a:t>
            </a:r>
            <a:r>
              <a:rPr lang="es-ES" dirty="0">
                <a:latin typeface="+mj-lt"/>
              </a:rPr>
              <a:t>​.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+mj-lt"/>
              </a:rPr>
              <a:t>Khalid A. Mughal &amp; Rolf W. Rasmussen (2017).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A Programmer’s guide to Java SE 8 Oracle Certified Associate</a:t>
            </a:r>
            <a:r>
              <a:rPr lang="es-ES" dirty="0">
                <a:latin typeface="+mj-lt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s-ES" dirty="0" err="1">
                <a:latin typeface="+mj-lt"/>
              </a:rPr>
              <a:t>Schildt</a:t>
            </a:r>
            <a:r>
              <a:rPr lang="es-ES" dirty="0">
                <a:latin typeface="+mj-lt"/>
              </a:rPr>
              <a:t>, Herbert (2019).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A Java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Beginner’s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Guide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Eighth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Edition</a:t>
            </a:r>
            <a:r>
              <a:rPr lang="es-ES" dirty="0">
                <a:latin typeface="+mj-lt"/>
              </a:rPr>
              <a:t>. Oracle </a:t>
            </a:r>
            <a:r>
              <a:rPr lang="es-ES" dirty="0" err="1">
                <a:latin typeface="+mj-lt"/>
              </a:rPr>
              <a:t>Press</a:t>
            </a:r>
            <a:r>
              <a:rPr lang="es-ES" dirty="0">
                <a:latin typeface="+mj-lt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s-ES" dirty="0" err="1">
                <a:latin typeface="+mj-lt"/>
              </a:rPr>
              <a:t>Schildt</a:t>
            </a:r>
            <a:r>
              <a:rPr lang="es-ES" dirty="0">
                <a:latin typeface="+mj-lt"/>
              </a:rPr>
              <a:t>, Herbert (2019).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Java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The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Complete Reference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Eleventh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r>
              <a:rPr lang="es-ES" i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Edition</a:t>
            </a:r>
            <a:r>
              <a:rPr lang="es-ES" dirty="0">
                <a:latin typeface="+mj-lt"/>
              </a:rPr>
              <a:t>. Oracle </a:t>
            </a:r>
            <a:r>
              <a:rPr lang="es-ES" dirty="0" err="1">
                <a:latin typeface="+mj-lt"/>
              </a:rPr>
              <a:t>Press</a:t>
            </a:r>
            <a:r>
              <a:rPr lang="es-ES" dirty="0">
                <a:latin typeface="+mj-lt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s-ES" dirty="0">
                <a:latin typeface="+mj-lt"/>
              </a:rPr>
              <a:t>Joyanes, Luis (2008).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Fundamentos de Programación</a:t>
            </a:r>
            <a:r>
              <a:rPr lang="es-ES" dirty="0">
                <a:latin typeface="+mj-lt"/>
              </a:rPr>
              <a:t>. </a:t>
            </a:r>
            <a:r>
              <a:rPr lang="es-E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Cuarta edición</a:t>
            </a:r>
            <a:r>
              <a:rPr lang="es-ES" dirty="0">
                <a:latin typeface="+mj-lt"/>
              </a:rPr>
              <a:t>. McGraw-Hill.</a:t>
            </a:r>
            <a:endParaRPr lang="en-US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B7CE11-3AE4-2A5E-0825-C0E9DFAB006E}"/>
              </a:ext>
            </a:extLst>
          </p:cNvPr>
          <p:cNvSpPr txBox="1"/>
          <p:nvPr/>
        </p:nvSpPr>
        <p:spPr>
          <a:xfrm>
            <a:off x="101604" y="6421002"/>
            <a:ext cx="108523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</a:t>
            </a:r>
          </a:p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https://images.unsplash.com/photo-1567168544646-208fa5d408fb?ixlib=rb-4.0.3&amp;ixid=MnwxMjA3fDB8MHxzZWFyY2h8Mnx8c3R1ZGVudCUyMGxpYnJhcnl8ZW58MHx8MHx8&amp;w=1000&amp;q=80</a:t>
            </a:r>
          </a:p>
        </p:txBody>
      </p:sp>
    </p:spTree>
    <p:extLst>
      <p:ext uri="{BB962C8B-B14F-4D97-AF65-F5344CB8AC3E}">
        <p14:creationId xmlns:p14="http://schemas.microsoft.com/office/powerpoint/2010/main" val="359810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B6422CA-87CA-A337-7443-06BB7D2903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87"/>
          <a:stretch/>
        </p:blipFill>
        <p:spPr>
          <a:xfrm>
            <a:off x="1225485" y="822417"/>
            <a:ext cx="9776152" cy="58352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AE07EB-8722-A1C3-E3F6-F7221D8B5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425" y="429863"/>
            <a:ext cx="10571375" cy="785528"/>
          </a:xfrm>
        </p:spPr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451913-296E-ADD8-E673-B04ADEBF1C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4</a:t>
            </a:fld>
            <a:endParaRPr lang="es-P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5C40BC-73D5-A5DF-0E07-66EDC7F91B89}"/>
              </a:ext>
            </a:extLst>
          </p:cNvPr>
          <p:cNvSpPr/>
          <p:nvPr/>
        </p:nvSpPr>
        <p:spPr>
          <a:xfrm>
            <a:off x="2849644" y="1767234"/>
            <a:ext cx="6520599" cy="4011396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6000" rtlCol="0" anchor="ctr"/>
          <a:lstStyle/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¿Qué es un arreglo?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¿Qué tipos de arreglos existen?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8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Defina: </a:t>
            </a:r>
            <a:r>
              <a:rPr lang="es-ES" dirty="0">
                <a:solidFill>
                  <a:schemeClr val="accent2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longitud</a:t>
            </a:r>
            <a:r>
              <a:rPr lang="es-ES" dirty="0">
                <a:solidFill>
                  <a:schemeClr val="bg1">
                    <a:lumMod val="8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 </a:t>
            </a:r>
            <a:r>
              <a:rPr lang="es-ES" dirty="0">
                <a:solidFill>
                  <a:srgbClr val="00CC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arreglo</a:t>
            </a:r>
            <a:r>
              <a:rPr lang="es-ES" dirty="0">
                <a:solidFill>
                  <a:schemeClr val="bg1">
                    <a:lumMod val="8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Describa las formas de crear un arreglo en Java.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¿Cómo accedemos a los elementos de un arreglo?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472052-7D29-FDB2-B113-11E1E687F1A7}"/>
              </a:ext>
            </a:extLst>
          </p:cNvPr>
          <p:cNvSpPr/>
          <p:nvPr/>
        </p:nvSpPr>
        <p:spPr>
          <a:xfrm>
            <a:off x="3131270" y="2504351"/>
            <a:ext cx="592318" cy="2556015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01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02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03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04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6B2318-ADC3-D0B2-1497-E106D4E25FF7}"/>
              </a:ext>
            </a:extLst>
          </p:cNvPr>
          <p:cNvSpPr txBox="1"/>
          <p:nvPr/>
        </p:nvSpPr>
        <p:spPr>
          <a:xfrm>
            <a:off x="124905" y="6539941"/>
            <a:ext cx="866087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https://www.pngitem.com/pimgs/m/46-466059_macbook-air-transparent-screen-hd-png-download.png</a:t>
            </a:r>
          </a:p>
        </p:txBody>
      </p:sp>
    </p:spTree>
    <p:extLst>
      <p:ext uri="{BB962C8B-B14F-4D97-AF65-F5344CB8AC3E}">
        <p14:creationId xmlns:p14="http://schemas.microsoft.com/office/powerpoint/2010/main" val="149084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B6422CA-87CA-A337-7443-06BB7D2903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87"/>
          <a:stretch/>
        </p:blipFill>
        <p:spPr>
          <a:xfrm>
            <a:off x="1225485" y="822417"/>
            <a:ext cx="9776152" cy="58352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AE07EB-8722-A1C3-E3F6-F7221D8B5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425" y="429863"/>
            <a:ext cx="10571375" cy="785528"/>
          </a:xfrm>
        </p:spPr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451913-296E-ADD8-E673-B04ADEBF1C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5</a:t>
            </a:fld>
            <a:endParaRPr lang="es-P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5C40BC-73D5-A5DF-0E07-66EDC7F91B89}"/>
              </a:ext>
            </a:extLst>
          </p:cNvPr>
          <p:cNvSpPr/>
          <p:nvPr/>
        </p:nvSpPr>
        <p:spPr>
          <a:xfrm>
            <a:off x="2849644" y="1767234"/>
            <a:ext cx="6520599" cy="4011396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6000" rtlCol="0" anchor="ctr"/>
          <a:lstStyle/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¿Qué es un arreglo?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¿Qué tipos de arreglos existen?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Defina: longitud de arreglo.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accent4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Describa</a:t>
            </a:r>
            <a:r>
              <a:rPr lang="es-ES" dirty="0">
                <a:solidFill>
                  <a:schemeClr val="bg1">
                    <a:lumMod val="9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las </a:t>
            </a:r>
            <a:r>
              <a:rPr lang="es-ES" dirty="0">
                <a:solidFill>
                  <a:srgbClr val="92D05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formas</a:t>
            </a:r>
            <a:r>
              <a:rPr lang="es-ES" dirty="0">
                <a:solidFill>
                  <a:schemeClr val="bg1">
                    <a:lumMod val="9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 </a:t>
            </a:r>
            <a:r>
              <a:rPr lang="es-ES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crear</a:t>
            </a:r>
            <a:r>
              <a:rPr lang="es-ES" dirty="0">
                <a:solidFill>
                  <a:schemeClr val="bg1">
                    <a:lumMod val="9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un </a:t>
            </a:r>
            <a:r>
              <a:rPr lang="es-ES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arreglo</a:t>
            </a:r>
            <a:r>
              <a:rPr lang="es-ES" dirty="0">
                <a:solidFill>
                  <a:schemeClr val="bg1">
                    <a:lumMod val="9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en </a:t>
            </a:r>
            <a:r>
              <a:rPr lang="es-ES" dirty="0">
                <a:solidFill>
                  <a:schemeClr val="accent2">
                    <a:lumMod val="60000"/>
                    <a:lumOff val="4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Java</a:t>
            </a:r>
            <a:r>
              <a:rPr lang="es-ES" dirty="0">
                <a:solidFill>
                  <a:schemeClr val="bg1">
                    <a:lumMod val="9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¿Cómo accedemos a los elementos de un arreglo?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472052-7D29-FDB2-B113-11E1E687F1A7}"/>
              </a:ext>
            </a:extLst>
          </p:cNvPr>
          <p:cNvSpPr/>
          <p:nvPr/>
        </p:nvSpPr>
        <p:spPr>
          <a:xfrm>
            <a:off x="3131270" y="2504351"/>
            <a:ext cx="592318" cy="2556015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01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02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03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04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6B2318-ADC3-D0B2-1497-E106D4E25FF7}"/>
              </a:ext>
            </a:extLst>
          </p:cNvPr>
          <p:cNvSpPr txBox="1"/>
          <p:nvPr/>
        </p:nvSpPr>
        <p:spPr>
          <a:xfrm>
            <a:off x="124905" y="6539941"/>
            <a:ext cx="866087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https://www.pngitem.com/pimgs/m/46-466059_macbook-air-transparent-screen-hd-png-download.png</a:t>
            </a:r>
          </a:p>
        </p:txBody>
      </p:sp>
    </p:spTree>
    <p:extLst>
      <p:ext uri="{BB962C8B-B14F-4D97-AF65-F5344CB8AC3E}">
        <p14:creationId xmlns:p14="http://schemas.microsoft.com/office/powerpoint/2010/main" val="180089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B6422CA-87CA-A337-7443-06BB7D2903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87"/>
          <a:stretch/>
        </p:blipFill>
        <p:spPr>
          <a:xfrm>
            <a:off x="1225485" y="822417"/>
            <a:ext cx="9776152" cy="58352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AE07EB-8722-A1C3-E3F6-F7221D8B5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425" y="429863"/>
            <a:ext cx="10571375" cy="785528"/>
          </a:xfrm>
        </p:spPr>
        <p:txBody>
          <a:bodyPr/>
          <a:lstStyle/>
          <a:p>
            <a:r>
              <a:rPr lang="es-ES" dirty="0"/>
              <a:t>Dudas de la clase anterior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451913-296E-ADD8-E673-B04ADEBF1C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6</a:t>
            </a:fld>
            <a:endParaRPr lang="es-P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5C40BC-73D5-A5DF-0E07-66EDC7F91B89}"/>
              </a:ext>
            </a:extLst>
          </p:cNvPr>
          <p:cNvSpPr/>
          <p:nvPr/>
        </p:nvSpPr>
        <p:spPr>
          <a:xfrm>
            <a:off x="2849644" y="1767234"/>
            <a:ext cx="6520599" cy="4011396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6000" rtlCol="0" anchor="ctr"/>
          <a:lstStyle/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¿Qué es un arreglo?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¿Qué tipos de arreglos existen?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Defina: longitud de arreglo.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Describa las formas de crear un arreglo en Java.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¿</a:t>
            </a:r>
            <a:r>
              <a:rPr lang="es-ES" dirty="0">
                <a:solidFill>
                  <a:schemeClr val="bg1">
                    <a:lumMod val="9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Cómo </a:t>
            </a:r>
            <a:r>
              <a:rPr lang="es-ES" dirty="0">
                <a:solidFill>
                  <a:srgbClr val="00CC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accedemos</a:t>
            </a:r>
            <a:r>
              <a:rPr lang="es-ES" dirty="0">
                <a:solidFill>
                  <a:schemeClr val="bg1">
                    <a:lumMod val="9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a los </a:t>
            </a:r>
            <a:r>
              <a:rPr lang="es-ES" dirty="0">
                <a:solidFill>
                  <a:srgbClr val="F2A36E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elementos</a:t>
            </a:r>
            <a:r>
              <a:rPr lang="es-ES" dirty="0">
                <a:solidFill>
                  <a:schemeClr val="bg1">
                    <a:lumMod val="9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de un </a:t>
            </a:r>
            <a:r>
              <a:rPr lang="es-ES" dirty="0">
                <a:solidFill>
                  <a:srgbClr val="00B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arreglo</a:t>
            </a:r>
            <a:r>
              <a:rPr lang="es-ES" dirty="0">
                <a:solidFill>
                  <a:srgbClr val="FF6699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472052-7D29-FDB2-B113-11E1E687F1A7}"/>
              </a:ext>
            </a:extLst>
          </p:cNvPr>
          <p:cNvSpPr/>
          <p:nvPr/>
        </p:nvSpPr>
        <p:spPr>
          <a:xfrm>
            <a:off x="3131270" y="2504351"/>
            <a:ext cx="592318" cy="2556015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01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02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03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04</a:t>
            </a:r>
          </a:p>
          <a:p>
            <a:pPr>
              <a:lnSpc>
                <a:spcPct val="200000"/>
              </a:lnSpc>
            </a:pPr>
            <a:r>
              <a:rPr lang="es-ES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6B2318-ADC3-D0B2-1497-E106D4E25FF7}"/>
              </a:ext>
            </a:extLst>
          </p:cNvPr>
          <p:cNvSpPr txBox="1"/>
          <p:nvPr/>
        </p:nvSpPr>
        <p:spPr>
          <a:xfrm>
            <a:off x="124905" y="6539941"/>
            <a:ext cx="866087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de: https://www.pngitem.com/pimgs/m/46-466059_macbook-air-transparent-screen-hd-png-download.png</a:t>
            </a:r>
          </a:p>
        </p:txBody>
      </p:sp>
    </p:spTree>
    <p:extLst>
      <p:ext uri="{BB962C8B-B14F-4D97-AF65-F5344CB8AC3E}">
        <p14:creationId xmlns:p14="http://schemas.microsoft.com/office/powerpoint/2010/main" val="216557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0EF3B4-21BF-4F13-19D8-12C79D4741F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3623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4600F7-1DA8-4B6F-94D5-F0D0A43E9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9883" y="837398"/>
            <a:ext cx="7364361" cy="2417079"/>
          </a:xfrm>
        </p:spPr>
        <p:txBody>
          <a:bodyPr anchor="ctr" anchorCtr="0">
            <a:normAutofit/>
          </a:bodyPr>
          <a:lstStyle/>
          <a:p>
            <a:pPr algn="l"/>
            <a:r>
              <a:rPr lang="es-ES" dirty="0">
                <a:latin typeface="Helvetica"/>
              </a:rPr>
              <a:t>Arreglos de una dimensión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CF98275-87D9-43C9-83FC-5A90372C4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09883" y="3429001"/>
            <a:ext cx="7364361" cy="1431758"/>
          </a:xfrm>
        </p:spPr>
        <p:txBody>
          <a:bodyPr>
            <a:normAutofit lnSpcReduction="10000"/>
          </a:bodyPr>
          <a:lstStyle/>
          <a:p>
            <a:pPr algn="l"/>
            <a:r>
              <a:rPr lang="es-ES" sz="4400" b="1" dirty="0">
                <a:solidFill>
                  <a:schemeClr val="bg1">
                    <a:lumMod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Semana 09</a:t>
            </a:r>
          </a:p>
          <a:p>
            <a:pPr algn="l"/>
            <a:r>
              <a:rPr lang="es-ES" sz="3600" b="1" dirty="0">
                <a:solidFill>
                  <a:schemeClr val="bg1">
                    <a:lumMod val="6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Sesión 18</a:t>
            </a:r>
            <a:endParaRPr lang="en-US" sz="4800" b="1" dirty="0">
              <a:solidFill>
                <a:schemeClr val="bg1">
                  <a:lumMod val="65000"/>
                </a:schemeClr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B251AC-3951-3B47-1B07-C76D85252ACA}"/>
              </a:ext>
            </a:extLst>
          </p:cNvPr>
          <p:cNvSpPr/>
          <p:nvPr/>
        </p:nvSpPr>
        <p:spPr>
          <a:xfrm>
            <a:off x="4109883" y="2871019"/>
            <a:ext cx="8082117" cy="7865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Java logo and symbol, meaning, history, PNG">
            <a:extLst>
              <a:ext uri="{FF2B5EF4-FFF2-40B4-BE49-F238E27FC236}">
                <a16:creationId xmlns:a16="http://schemas.microsoft.com/office/drawing/2014/main" id="{AAB33131-EF3E-5FB0-0827-F338AF1CAE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80" r="54839"/>
          <a:stretch/>
        </p:blipFill>
        <p:spPr bwMode="auto">
          <a:xfrm>
            <a:off x="0" y="-174523"/>
            <a:ext cx="2949677" cy="6858000"/>
          </a:xfrm>
          <a:prstGeom prst="rect">
            <a:avLst/>
          </a:prstGeom>
          <a:noFill/>
          <a:effectLst>
            <a:outerShdw blurRad="152400" dist="1143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781919-DECA-3D78-81A0-35CD43938DF7}"/>
              </a:ext>
            </a:extLst>
          </p:cNvPr>
          <p:cNvSpPr txBox="1"/>
          <p:nvPr/>
        </p:nvSpPr>
        <p:spPr>
          <a:xfrm>
            <a:off x="68827" y="6605045"/>
            <a:ext cx="613532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Imagen </a:t>
            </a:r>
            <a:r>
              <a:rPr lang="en-US" sz="900" dirty="0" err="1">
                <a:solidFill>
                  <a:schemeClr val="bg1">
                    <a:lumMod val="65000"/>
                  </a:schemeClr>
                </a:solidFill>
              </a:rPr>
              <a:t>obtenida</a:t>
            </a:r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 de: https://1000logos.net/wp-content/uploads/2020/09/Java-Logo.png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77C684-06B1-44CA-9235-D863CE038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289" y="429863"/>
            <a:ext cx="10670512" cy="785528"/>
          </a:xfrm>
        </p:spPr>
        <p:txBody>
          <a:bodyPr/>
          <a:lstStyle/>
          <a:p>
            <a:r>
              <a:rPr lang="es-ES" dirty="0"/>
              <a:t>Conocimientos previos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D4DF39-413F-41FB-80F6-1CF57DEA76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8</a:t>
            </a:fld>
            <a:endParaRPr lang="es-PE"/>
          </a:p>
        </p:txBody>
      </p:sp>
      <p:sp>
        <p:nvSpPr>
          <p:cNvPr id="46" name="Content Placeholder 45">
            <a:extLst>
              <a:ext uri="{FF2B5EF4-FFF2-40B4-BE49-F238E27FC236}">
                <a16:creationId xmlns:a16="http://schemas.microsoft.com/office/drawing/2014/main" id="{78BBDE39-A88C-C935-0835-003593A800A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3289" y="1436914"/>
            <a:ext cx="10670512" cy="4782911"/>
          </a:xfrm>
        </p:spPr>
        <p:txBody>
          <a:bodyPr/>
          <a:lstStyle/>
          <a:p>
            <a:r>
              <a:rPr lang="es-ES" dirty="0"/>
              <a:t>Indica qué representa cada casilla en el diagrama.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E40DE30-D1B2-89AA-2F8B-F89B1793A94C}"/>
              </a:ext>
            </a:extLst>
          </p:cNvPr>
          <p:cNvGrpSpPr/>
          <p:nvPr/>
        </p:nvGrpSpPr>
        <p:grpSpPr>
          <a:xfrm>
            <a:off x="3426485" y="4072091"/>
            <a:ext cx="6223285" cy="806234"/>
            <a:chOff x="4126563" y="2572184"/>
            <a:chExt cx="6223285" cy="80623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C5CB717-65DA-F36A-A20D-3D0A84357D6B}"/>
                </a:ext>
              </a:extLst>
            </p:cNvPr>
            <p:cNvGrpSpPr/>
            <p:nvPr/>
          </p:nvGrpSpPr>
          <p:grpSpPr>
            <a:xfrm>
              <a:off x="5190712" y="2572184"/>
              <a:ext cx="5159136" cy="486000"/>
              <a:chOff x="3924717" y="3185649"/>
              <a:chExt cx="5159136" cy="68339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EC597BE-4B18-9523-D7C1-6015E1CDCA79}"/>
                  </a:ext>
                </a:extLst>
              </p:cNvPr>
              <p:cNvSpPr/>
              <p:nvPr/>
            </p:nvSpPr>
            <p:spPr>
              <a:xfrm>
                <a:off x="3924717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16</a:t>
                </a:r>
                <a:endParaRPr lang="en-US" sz="1800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8EF21176-7B8B-22F1-8C10-3DAAB90FFECE}"/>
                  </a:ext>
                </a:extLst>
              </p:cNvPr>
              <p:cNvSpPr/>
              <p:nvPr/>
            </p:nvSpPr>
            <p:spPr>
              <a:xfrm>
                <a:off x="4569609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25</a:t>
                </a:r>
                <a:endParaRPr lang="en-US" sz="1800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99F7193C-4B2C-47D5-2490-7E25EDB811B5}"/>
                  </a:ext>
                </a:extLst>
              </p:cNvPr>
              <p:cNvSpPr/>
              <p:nvPr/>
            </p:nvSpPr>
            <p:spPr>
              <a:xfrm>
                <a:off x="5214501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34</a:t>
                </a:r>
                <a:endParaRPr lang="en-US" sz="1800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D3E5E5B-87C9-D101-07F3-B7C581C03B26}"/>
                  </a:ext>
                </a:extLst>
              </p:cNvPr>
              <p:cNvSpPr/>
              <p:nvPr/>
            </p:nvSpPr>
            <p:spPr>
              <a:xfrm>
                <a:off x="5859393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11</a:t>
                </a:r>
                <a:endParaRPr lang="en-US" sz="1800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428CA79-2ECE-C96C-C365-37AB341FB8D6}"/>
                  </a:ext>
                </a:extLst>
              </p:cNvPr>
              <p:cNvSpPr/>
              <p:nvPr/>
            </p:nvSpPr>
            <p:spPr>
              <a:xfrm>
                <a:off x="6504285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78</a:t>
                </a:r>
                <a:endParaRPr lang="en-US" sz="1800" dirty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F92B05B-AC53-A97A-DD77-FD40623DAF9B}"/>
                  </a:ext>
                </a:extLst>
              </p:cNvPr>
              <p:cNvSpPr/>
              <p:nvPr/>
            </p:nvSpPr>
            <p:spPr>
              <a:xfrm>
                <a:off x="7149177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6</a:t>
                </a:r>
                <a:endParaRPr lang="en-US" sz="1800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2A0745D3-CEF3-8A2E-15AF-6A343F4C47DF}"/>
                  </a:ext>
                </a:extLst>
              </p:cNvPr>
              <p:cNvSpPr/>
              <p:nvPr/>
            </p:nvSpPr>
            <p:spPr>
              <a:xfrm>
                <a:off x="7794069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31</a:t>
                </a:r>
                <a:endParaRPr lang="en-US" sz="1800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1BCF5DF-CF1E-B421-5EF3-924CE08D90D3}"/>
                  </a:ext>
                </a:extLst>
              </p:cNvPr>
              <p:cNvSpPr/>
              <p:nvPr/>
            </p:nvSpPr>
            <p:spPr>
              <a:xfrm>
                <a:off x="8438961" y="3185649"/>
                <a:ext cx="644892" cy="683394"/>
              </a:xfrm>
              <a:prstGeom prst="rect">
                <a:avLst/>
              </a:prstGeom>
              <a:solidFill>
                <a:srgbClr val="00CC99"/>
              </a:solidFill>
              <a:ln>
                <a:solidFill>
                  <a:srgbClr val="00A87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800" dirty="0"/>
                  <a:t>55</a:t>
                </a:r>
                <a:endParaRPr lang="en-US" sz="1800" dirty="0"/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3C48745-68CD-D94D-51C7-5A39AECCD722}"/>
                </a:ext>
              </a:extLst>
            </p:cNvPr>
            <p:cNvSpPr txBox="1"/>
            <p:nvPr/>
          </p:nvSpPr>
          <p:spPr>
            <a:xfrm>
              <a:off x="5335090" y="3101419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0</a:t>
              </a:r>
              <a:endParaRPr lang="en-US" sz="12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11A8069-0834-040D-7983-234DBD1ED9F2}"/>
                </a:ext>
              </a:extLst>
            </p:cNvPr>
            <p:cNvSpPr txBox="1"/>
            <p:nvPr/>
          </p:nvSpPr>
          <p:spPr>
            <a:xfrm>
              <a:off x="6004045" y="3101419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1</a:t>
              </a:r>
              <a:endParaRPr lang="en-US" sz="12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4198BD0-B61B-854B-55B4-4E320357272E}"/>
                </a:ext>
              </a:extLst>
            </p:cNvPr>
            <p:cNvSpPr txBox="1"/>
            <p:nvPr/>
          </p:nvSpPr>
          <p:spPr>
            <a:xfrm>
              <a:off x="6665781" y="3101418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2</a:t>
              </a:r>
              <a:endParaRPr lang="en-US" sz="12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337365F-3598-276C-AAA4-5724B308B4E7}"/>
                </a:ext>
              </a:extLst>
            </p:cNvPr>
            <p:cNvSpPr txBox="1"/>
            <p:nvPr/>
          </p:nvSpPr>
          <p:spPr>
            <a:xfrm>
              <a:off x="7327517" y="3101418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3</a:t>
              </a:r>
              <a:endParaRPr lang="en-US" sz="12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3EB98A0-ACF5-0A2E-DC63-C484030247DB}"/>
                </a:ext>
              </a:extLst>
            </p:cNvPr>
            <p:cNvSpPr txBox="1"/>
            <p:nvPr/>
          </p:nvSpPr>
          <p:spPr>
            <a:xfrm>
              <a:off x="7996472" y="3101418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4</a:t>
              </a:r>
              <a:endParaRPr lang="en-US" sz="12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5E21B5-9517-7BF6-6925-5DC945CAF519}"/>
                </a:ext>
              </a:extLst>
            </p:cNvPr>
            <p:cNvSpPr txBox="1"/>
            <p:nvPr/>
          </p:nvSpPr>
          <p:spPr>
            <a:xfrm>
              <a:off x="8658208" y="3101417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5</a:t>
              </a:r>
              <a:endParaRPr lang="en-US" sz="12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6953E7-7080-EE55-B318-9587C9D25A72}"/>
                </a:ext>
              </a:extLst>
            </p:cNvPr>
            <p:cNvSpPr txBox="1"/>
            <p:nvPr/>
          </p:nvSpPr>
          <p:spPr>
            <a:xfrm>
              <a:off x="9242148" y="3101417"/>
              <a:ext cx="3080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6</a:t>
              </a:r>
              <a:endParaRPr lang="en-US" sz="12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DE9F54F-8872-3DBC-47BB-B7D2DB87DD81}"/>
                </a:ext>
              </a:extLst>
            </p:cNvPr>
            <p:cNvSpPr txBox="1"/>
            <p:nvPr/>
          </p:nvSpPr>
          <p:spPr>
            <a:xfrm>
              <a:off x="9911103" y="3101417"/>
              <a:ext cx="2743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7</a:t>
              </a:r>
              <a:endParaRPr lang="en-US" sz="12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751BCC6-A305-3BD0-63F9-0076A0AB3907}"/>
                </a:ext>
              </a:extLst>
            </p:cNvPr>
            <p:cNvSpPr txBox="1"/>
            <p:nvPr/>
          </p:nvSpPr>
          <p:spPr>
            <a:xfrm>
              <a:off x="4126563" y="2665669"/>
              <a:ext cx="9243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800" dirty="0">
                  <a:solidFill>
                    <a:schemeClr val="bg1">
                      <a:lumMod val="50000"/>
                    </a:schemeClr>
                  </a:solidFill>
                </a:rPr>
                <a:t>precios</a:t>
              </a:r>
              <a:endParaRPr lang="en-US" sz="1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8" name="Left Brace 27">
            <a:extLst>
              <a:ext uri="{FF2B5EF4-FFF2-40B4-BE49-F238E27FC236}">
                <a16:creationId xmlns:a16="http://schemas.microsoft.com/office/drawing/2014/main" id="{2127A3C4-F6CC-B879-CC15-C9EB908D160D}"/>
              </a:ext>
            </a:extLst>
          </p:cNvPr>
          <p:cNvSpPr/>
          <p:nvPr/>
        </p:nvSpPr>
        <p:spPr>
          <a:xfrm rot="16200000">
            <a:off x="6784073" y="2773768"/>
            <a:ext cx="572258" cy="5159136"/>
          </a:xfrm>
          <a:prstGeom prst="leftBrace">
            <a:avLst>
              <a:gd name="adj1" fmla="val 0"/>
              <a:gd name="adj2" fmla="val 50000"/>
            </a:avLst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7D0BFD-1FF8-43B3-624A-6018261EE94F}"/>
              </a:ext>
            </a:extLst>
          </p:cNvPr>
          <p:cNvSpPr/>
          <p:nvPr/>
        </p:nvSpPr>
        <p:spPr>
          <a:xfrm>
            <a:off x="5864083" y="5639465"/>
            <a:ext cx="2368368" cy="5828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D.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B257D8-25B0-27B8-BD44-1F038998253F}"/>
              </a:ext>
            </a:extLst>
          </p:cNvPr>
          <p:cNvSpPr/>
          <p:nvPr/>
        </p:nvSpPr>
        <p:spPr>
          <a:xfrm>
            <a:off x="1979525" y="4986322"/>
            <a:ext cx="1620635" cy="5828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C.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511D661-E6FA-A230-8A48-9607BCBD3AF7}"/>
              </a:ext>
            </a:extLst>
          </p:cNvPr>
          <p:cNvSpPr/>
          <p:nvPr/>
        </p:nvSpPr>
        <p:spPr>
          <a:xfrm>
            <a:off x="7281402" y="2548196"/>
            <a:ext cx="2368368" cy="5828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B.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6F09368-7557-D9AD-6858-C3EF5A37EF5F}"/>
              </a:ext>
            </a:extLst>
          </p:cNvPr>
          <p:cNvSpPr/>
          <p:nvPr/>
        </p:nvSpPr>
        <p:spPr>
          <a:xfrm>
            <a:off x="2234991" y="2548196"/>
            <a:ext cx="2368368" cy="5828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>
                    <a:lumMod val="50000"/>
                  </a:schemeClr>
                </a:solidFill>
              </a:rPr>
              <a:t>A.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86926C7-F0B4-1941-2FDB-AAE74BA08DE0}"/>
              </a:ext>
            </a:extLst>
          </p:cNvPr>
          <p:cNvCxnSpPr>
            <a:cxnSpLocks/>
            <a:stCxn id="29" idx="3"/>
            <a:endCxn id="5" idx="1"/>
          </p:cNvCxnSpPr>
          <p:nvPr/>
        </p:nvCxnSpPr>
        <p:spPr>
          <a:xfrm flipV="1">
            <a:off x="3600160" y="4739826"/>
            <a:ext cx="1034852" cy="537898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B229AC0-76E4-4849-FBED-47BE6A5FBA44}"/>
              </a:ext>
            </a:extLst>
          </p:cNvPr>
          <p:cNvCxnSpPr>
            <a:cxnSpLocks/>
            <a:stCxn id="31" idx="2"/>
            <a:endCxn id="15" idx="0"/>
          </p:cNvCxnSpPr>
          <p:nvPr/>
        </p:nvCxnSpPr>
        <p:spPr>
          <a:xfrm>
            <a:off x="3419175" y="3131000"/>
            <a:ext cx="469509" cy="1034576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252FAC5-AA5E-F07F-00CF-EFD2C4040A0C}"/>
              </a:ext>
            </a:extLst>
          </p:cNvPr>
          <p:cNvCxnSpPr>
            <a:cxnSpLocks/>
            <a:stCxn id="30" idx="2"/>
            <a:endCxn id="20" idx="0"/>
          </p:cNvCxnSpPr>
          <p:nvPr/>
        </p:nvCxnSpPr>
        <p:spPr>
          <a:xfrm flipH="1">
            <a:off x="7392648" y="3131000"/>
            <a:ext cx="1072938" cy="941091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25A41B9-447F-E782-8B4F-957C8AE8920C}"/>
              </a:ext>
            </a:extLst>
          </p:cNvPr>
          <p:cNvCxnSpPr>
            <a:cxnSpLocks/>
            <a:stCxn id="30" idx="2"/>
            <a:endCxn id="21" idx="0"/>
          </p:cNvCxnSpPr>
          <p:nvPr/>
        </p:nvCxnSpPr>
        <p:spPr>
          <a:xfrm flipH="1">
            <a:off x="8037540" y="3131000"/>
            <a:ext cx="428046" cy="941091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2AF3303-4E64-5C14-FEC7-C5CF31C9889E}"/>
              </a:ext>
            </a:extLst>
          </p:cNvPr>
          <p:cNvSpPr/>
          <p:nvPr/>
        </p:nvSpPr>
        <p:spPr>
          <a:xfrm>
            <a:off x="0" y="5850194"/>
            <a:ext cx="12192000" cy="10078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1FBA0-0CED-4DB2-9F90-291CADA8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864" y="429863"/>
            <a:ext cx="10627937" cy="785528"/>
          </a:xfrm>
        </p:spPr>
        <p:txBody>
          <a:bodyPr/>
          <a:lstStyle/>
          <a:p>
            <a:r>
              <a:rPr lang="es-ES" dirty="0"/>
              <a:t>Logro de aprendizaje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BAA4A-C973-4872-991F-677E20FF8B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9</a:t>
            </a:fld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37DCA-ED6E-428D-A48F-1565A2EA97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5865" y="1894788"/>
            <a:ext cx="5584500" cy="3629319"/>
          </a:xfrm>
        </p:spPr>
        <p:txBody>
          <a:bodyPr>
            <a:normAutofit/>
          </a:bodyPr>
          <a:lstStyle/>
          <a:p>
            <a:pPr marL="50800" indent="0">
              <a:lnSpc>
                <a:spcPct val="100000"/>
              </a:lnSpc>
              <a:buNone/>
            </a:pPr>
            <a:r>
              <a:rPr lang="es-ES" dirty="0">
                <a:solidFill>
                  <a:srgbClr val="00B050"/>
                </a:solidFill>
              </a:rPr>
              <a:t>Al finalizar la sesión</a:t>
            </a:r>
            <a:r>
              <a:rPr lang="es-ES" dirty="0"/>
              <a:t>, </a:t>
            </a:r>
            <a:r>
              <a:rPr lang="es-ES" dirty="0">
                <a:solidFill>
                  <a:schemeClr val="accent2"/>
                </a:solidFill>
              </a:rPr>
              <a:t>el estudiante</a:t>
            </a:r>
            <a:r>
              <a:rPr lang="es-ES" dirty="0"/>
              <a:t> </a:t>
            </a:r>
            <a:r>
              <a:rPr lang="es-ES" dirty="0">
                <a:solidFill>
                  <a:schemeClr val="accent5"/>
                </a:solidFill>
              </a:rPr>
              <a:t>desarrolla</a:t>
            </a:r>
            <a:r>
              <a:rPr lang="es-ES" dirty="0"/>
              <a:t> </a:t>
            </a:r>
            <a:r>
              <a:rPr lang="es-ES" dirty="0">
                <a:solidFill>
                  <a:schemeClr val="accent4"/>
                </a:solidFill>
              </a:rPr>
              <a:t>programas con arreglos unidimensionales </a:t>
            </a:r>
            <a:r>
              <a:rPr lang="es-ES" dirty="0">
                <a:solidFill>
                  <a:srgbClr val="D3052C"/>
                </a:solidFill>
              </a:rPr>
              <a:t>usando un IDE Java </a:t>
            </a:r>
            <a:r>
              <a:rPr lang="es-ES" dirty="0">
                <a:solidFill>
                  <a:srgbClr val="7030A0"/>
                </a:solidFill>
              </a:rPr>
              <a:t>para almacenar información en estructuras de datos lineales.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ADFA50-2D5F-464F-91EF-0F1911F9CA8D}"/>
              </a:ext>
            </a:extLst>
          </p:cNvPr>
          <p:cNvSpPr txBox="1"/>
          <p:nvPr/>
        </p:nvSpPr>
        <p:spPr>
          <a:xfrm>
            <a:off x="126748" y="6376940"/>
            <a:ext cx="10583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3"/>
                </a:solidFill>
              </a:rPr>
              <a:t>Imagen </a:t>
            </a:r>
            <a:r>
              <a:rPr lang="en-US" sz="900" dirty="0" err="1">
                <a:solidFill>
                  <a:schemeClr val="accent3"/>
                </a:solidFill>
              </a:rPr>
              <a:t>obtenida</a:t>
            </a:r>
            <a:r>
              <a:rPr lang="en-US" sz="900" dirty="0">
                <a:solidFill>
                  <a:schemeClr val="accent3"/>
                </a:solidFill>
              </a:rPr>
              <a:t> de:</a:t>
            </a:r>
            <a:br>
              <a:rPr lang="en-US" sz="900" dirty="0">
                <a:solidFill>
                  <a:schemeClr val="accent3"/>
                </a:solidFill>
              </a:rPr>
            </a:br>
            <a:r>
              <a:rPr lang="en-US" sz="900" dirty="0">
                <a:solidFill>
                  <a:schemeClr val="accent3"/>
                </a:solidFill>
              </a:rPr>
              <a:t>https://www.pngmart.com/files/21/Book-PNG-Photos.png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604D54-ECF5-DDCE-515E-887F2AFEE5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59"/>
          <a:stretch/>
        </p:blipFill>
        <p:spPr>
          <a:xfrm>
            <a:off x="6750817" y="-136525"/>
            <a:ext cx="5441183" cy="685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4817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UTP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2078</TotalTime>
  <Words>3014</Words>
  <Application>Microsoft Office PowerPoint</Application>
  <PresentationFormat>Widescreen</PresentationFormat>
  <Paragraphs>477</Paragraphs>
  <Slides>32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Arial Black</vt:lpstr>
      <vt:lpstr>Helvetica</vt:lpstr>
      <vt:lpstr>JetBrains Mono</vt:lpstr>
      <vt:lpstr>TemaUTP</vt:lpstr>
      <vt:lpstr>Taller de Programación</vt:lpstr>
      <vt:lpstr>Dudas de la clase anterior</vt:lpstr>
      <vt:lpstr>Dudas de la clase anterior</vt:lpstr>
      <vt:lpstr>Dudas de la clase anterior</vt:lpstr>
      <vt:lpstr>Dudas de la clase anterior</vt:lpstr>
      <vt:lpstr>Dudas de la clase anterior</vt:lpstr>
      <vt:lpstr>Arreglos de una dimensión</vt:lpstr>
      <vt:lpstr>Conocimientos previos</vt:lpstr>
      <vt:lpstr>Logro de aprendizaje</vt:lpstr>
      <vt:lpstr>Utilidad</vt:lpstr>
      <vt:lpstr>PowerPoint Presentation</vt:lpstr>
      <vt:lpstr>PowerPoint Presentation</vt:lpstr>
      <vt:lpstr>Declaración, creación, inicialización</vt:lpstr>
      <vt:lpstr>PowerPoint Presentation</vt:lpstr>
      <vt:lpstr>Acceso y recorrido</vt:lpstr>
      <vt:lpstr>Acceso y recorrido</vt:lpstr>
      <vt:lpstr>Ejemplos de programas con arreglos</vt:lpstr>
      <vt:lpstr>PowerPoint Presentation</vt:lpstr>
      <vt:lpstr>¿Cómo se copia un arreglo?</vt:lpstr>
      <vt:lpstr>¿Cómo se ordena un arreglo?</vt:lpstr>
      <vt:lpstr>¿Cómo se compara un arreglo?</vt:lpstr>
      <vt:lpstr>PowerPoint Presentation</vt:lpstr>
      <vt:lpstr>Arreglos paralelos</vt:lpstr>
      <vt:lpstr>Arreglos paralelos</vt:lpstr>
      <vt:lpstr>Arreglos paralelos. Ejemplo</vt:lpstr>
      <vt:lpstr>PowerPoint Presentation</vt:lpstr>
      <vt:lpstr>Ejercicio 1. Reporte ASCII</vt:lpstr>
      <vt:lpstr>Ejercicio 2. Reporte ASCII</vt:lpstr>
      <vt:lpstr>Tarea grupal</vt:lpstr>
      <vt:lpstr>Resumen de la sesión</vt:lpstr>
      <vt:lpstr>Bibliografía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UTP - Taller Programación - Semana 09-Sesión 18</dc:title>
  <dc:creator>jorgerodcas@hotmail.com</dc:creator>
  <cp:lastModifiedBy>Jorge Martín Rodríguez Castro</cp:lastModifiedBy>
  <cp:revision>157</cp:revision>
  <dcterms:modified xsi:type="dcterms:W3CDTF">2024-01-30T03:50:00Z</dcterms:modified>
</cp:coreProperties>
</file>